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303" r:id="rId8"/>
    <p:sldId id="271" r:id="rId9"/>
    <p:sldId id="300" r:id="rId10"/>
    <p:sldId id="301" r:id="rId11"/>
    <p:sldId id="302" r:id="rId12"/>
    <p:sldId id="273" r:id="rId13"/>
    <p:sldId id="272" r:id="rId14"/>
    <p:sldId id="274" r:id="rId15"/>
    <p:sldId id="304" r:id="rId16"/>
    <p:sldId id="308" r:id="rId17"/>
    <p:sldId id="276" r:id="rId18"/>
    <p:sldId id="275" r:id="rId19"/>
    <p:sldId id="277" r:id="rId20"/>
    <p:sldId id="278" r:id="rId21"/>
    <p:sldId id="292" r:id="rId22"/>
    <p:sldId id="279" r:id="rId23"/>
    <p:sldId id="293" r:id="rId24"/>
    <p:sldId id="281" r:id="rId25"/>
    <p:sldId id="259" r:id="rId26"/>
    <p:sldId id="260" r:id="rId27"/>
    <p:sldId id="305" r:id="rId28"/>
    <p:sldId id="306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6" r:id="rId37"/>
    <p:sldId id="297" r:id="rId38"/>
    <p:sldId id="261" r:id="rId39"/>
    <p:sldId id="299" r:id="rId40"/>
    <p:sldId id="263" r:id="rId41"/>
  </p:sldIdLst>
  <p:sldSz cx="12192000" cy="6858000"/>
  <p:notesSz cx="6735763" cy="9866313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CB519"/>
    <a:srgbClr val="386C42"/>
    <a:srgbClr val="ACACAC"/>
    <a:srgbClr val="FBA649"/>
    <a:srgbClr val="7F584F"/>
    <a:srgbClr val="00B16E"/>
    <a:srgbClr val="0085B2"/>
    <a:srgbClr val="ED8843"/>
    <a:srgbClr val="ADBE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65"/>
  </p:normalViewPr>
  <p:slideViewPr>
    <p:cSldViewPr snapToGrid="0" snapToObjects="1">
      <p:cViewPr varScale="1">
        <p:scale>
          <a:sx n="113" d="100"/>
          <a:sy n="113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0"/>
      <c:depthPercent val="100"/>
      <c:rAngAx val="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035129407440297E-2"/>
          <c:y val="0"/>
          <c:w val="0.93268889435695534"/>
          <c:h val="0.916368055555555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ДОХОДЫ- всего в расчете на 1 жителя</c:v>
                </c:pt>
              </c:strCache>
            </c:strRef>
          </c:tx>
          <c:spPr>
            <a:solidFill>
              <a:srgbClr val="008ED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-7.5704125131538262E-3"/>
                  <c:y val="1.54888888888888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32,8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28370318450828"/>
                      <c:h val="9.02485068670676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C75-4AFC-9251-FBC7C104FF49}"/>
                </c:ext>
              </c:extLst>
            </c:dLbl>
            <c:dLbl>
              <c:idx val="1"/>
              <c:layout>
                <c:manualLayout>
                  <c:x val="3.6497240750047572E-4"/>
                  <c:y val="-6.168803418803418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C75-4AFC-9251-FBC7C104F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Изобильненский ГО</c:v>
                </c:pt>
                <c:pt idx="1">
                  <c:v>Новоалександровский ГО</c:v>
                </c:pt>
                <c:pt idx="2">
                  <c:v>Красногвардейский МО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29.92</c:v>
                </c:pt>
                <c:pt idx="1">
                  <c:v>43.61</c:v>
                </c:pt>
                <c:pt idx="2">
                  <c:v>50.24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75-4AFC-9251-FBC7C104FF4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 в расчете на 1 жителя</c:v>
                </c:pt>
              </c:strCache>
            </c:strRef>
          </c:tx>
          <c:spPr>
            <a:solidFill>
              <a:srgbClr val="246732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2.5333378873562433E-3"/>
                  <c:y val="-2.263386752136762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7,4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209224823978884E-2"/>
                      <c:h val="4.999807692307691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C75-4AFC-9251-FBC7C104FF49}"/>
                </c:ext>
              </c:extLst>
            </c:dLbl>
            <c:dLbl>
              <c:idx val="1"/>
              <c:layout>
                <c:manualLayout>
                  <c:x val="-5.3518714594504918E-3"/>
                  <c:y val="-5.081089743589743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9,9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841990281824705E-2"/>
                      <c:h val="7.5603183636361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C75-4AFC-9251-FBC7C104FF49}"/>
                </c:ext>
              </c:extLst>
            </c:dLbl>
            <c:dLbl>
              <c:idx val="2"/>
              <c:layout>
                <c:manualLayout>
                  <c:x val="-5.6327391951569682E-3"/>
                  <c:y val="-2.1622528048462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C75-4AFC-9251-FBC7C104F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Изобильненский ГО</c:v>
                </c:pt>
                <c:pt idx="1">
                  <c:v>Новоалександровский ГО</c:v>
                </c:pt>
                <c:pt idx="2">
                  <c:v>Красногвардейский МО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8.36</c:v>
                </c:pt>
                <c:pt idx="1">
                  <c:v>9.6199999999999992</c:v>
                </c:pt>
                <c:pt idx="2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C75-4AFC-9251-FBC7C104F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box"/>
        <c:axId val="77850112"/>
        <c:axId val="77851648"/>
        <c:axId val="0"/>
      </c:bar3DChart>
      <c:catAx>
        <c:axId val="7785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7851648"/>
        <c:crosses val="autoZero"/>
        <c:auto val="1"/>
        <c:lblAlgn val="ctr"/>
        <c:lblOffset val="100"/>
        <c:noMultiLvlLbl val="0"/>
      </c:catAx>
      <c:valAx>
        <c:axId val="77851648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7785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222439701848612E-3"/>
          <c:y val="0.31615392582137686"/>
          <c:w val="0.95140204407107543"/>
          <c:h val="0.6736498654020155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73025" cap="rnd">
              <a:solidFill>
                <a:srgbClr val="F3AD1B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2"/>
              </a:solidFill>
              <a:ln w="57150">
                <a:solidFill>
                  <a:schemeClr val="accent2"/>
                </a:solidFill>
                <a:round/>
              </a:ln>
              <a:effectLst/>
            </c:spPr>
          </c:marker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97.4</c:v>
                </c:pt>
                <c:pt idx="1">
                  <c:v>63.46</c:v>
                </c:pt>
                <c:pt idx="2">
                  <c:v>36.9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51-4C8A-9568-059DF6E4A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872128"/>
        <c:axId val="77865344"/>
      </c:lineChart>
      <c:catAx>
        <c:axId val="7787212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7865344"/>
        <c:crosses val="autoZero"/>
        <c:auto val="1"/>
        <c:lblAlgn val="ctr"/>
        <c:lblOffset val="100"/>
        <c:noMultiLvlLbl val="0"/>
      </c:catAx>
      <c:valAx>
        <c:axId val="77865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87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0.2105</cdr:x>
      <cdr:y>0.22631</cdr:y>
    </cdr:from>
    <cdr:to>
      <cdr:x>0.41414</cdr:x>
      <cdr:y>0.47341</cdr:y>
    </cdr:to>
    <cdr:sp macro="" textlink="">
      <cdr:nvSpPr>
        <cdr:cNvPr id="2" name="TextBox 19"/>
        <cdr:cNvSpPr txBox="1"/>
      </cdr:nvSpPr>
      <cdr:spPr>
        <a:xfrm xmlns:a="http://schemas.openxmlformats.org/drawingml/2006/main">
          <a:off x="1190743" y="281887"/>
          <a:ext cx="1151935" cy="3077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104,50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0.51505</cdr:x>
      <cdr:y>0.34986</cdr:y>
    </cdr:from>
    <cdr:to>
      <cdr:x>0.71869</cdr:x>
      <cdr:y>0.59696</cdr:y>
    </cdr:to>
    <cdr:sp macro="" textlink="">
      <cdr:nvSpPr>
        <cdr:cNvPr id="3" name="TextBox 19"/>
        <cdr:cNvSpPr txBox="1"/>
      </cdr:nvSpPr>
      <cdr:spPr>
        <a:xfrm xmlns:a="http://schemas.openxmlformats.org/drawingml/2006/main">
          <a:off x="2913476" y="435776"/>
          <a:ext cx="1151935" cy="3077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62,71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0.79636</cdr:x>
      <cdr:y>0.61481</cdr:y>
    </cdr:from>
    <cdr:to>
      <cdr:x>1</cdr:x>
      <cdr:y>0.86191</cdr:y>
    </cdr:to>
    <cdr:sp macro="" textlink="">
      <cdr:nvSpPr>
        <cdr:cNvPr id="4" name="TextBox 19"/>
        <cdr:cNvSpPr txBox="1"/>
      </cdr:nvSpPr>
      <cdr:spPr>
        <a:xfrm xmlns:a="http://schemas.openxmlformats.org/drawingml/2006/main">
          <a:off x="4504789" y="765781"/>
          <a:ext cx="1151935" cy="3077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35,75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251B38-F10E-144A-9ACE-2FC40BAC9F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82C239-14FD-7B49-B14B-276D60919A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990" y="1631649"/>
            <a:ext cx="596482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GB" dirty="0"/>
              <a:t>Click to edit Master title style</a:t>
            </a:r>
            <a:endParaRPr lang="uk-U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D236BE-074D-B74B-B394-A2A014323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990" y="4111324"/>
            <a:ext cx="596482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5A376-80AC-934B-9340-E33B6779D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C34AD-2A99-0F4A-8EA5-CA2EEBFC0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180DC-CDF6-5A48-893A-8E00D9DC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763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792F9-751E-0940-AE81-7AAB1C2AC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95C015-FE95-954A-9C00-AC8237649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79A51-4074-AA42-B7E4-F1D0BE3B5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C1D79-16B6-A24C-BC54-C2CF78788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81474-73EA-CC44-B327-33F29BCE5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8314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8EE5E8-932A-D74B-A2DD-C3DB6FCAF6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A913CB-4C59-DA47-B81D-C0EA9714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C52CE-29A8-E044-A44F-6ECAB114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B3E92-37E9-0343-AEE2-A5D7C9398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6F09-A288-964B-9D51-E4DF256E0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58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DD935-F903-AF40-954D-07F3B1100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AA175-9B05-DC43-9A9D-561B07C5F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A3F29-6EEB-6542-9C8B-58168A18B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BE89D-638E-884F-9353-84F3FA5C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07A9F-DC34-0248-A37E-12B222FE5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70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9FE7B-D3E9-DC45-A589-62BA5B599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15B92-1A6A-BD48-AE51-1882C1CCA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61F4C-AF20-D64D-9C79-A87D74439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EF3E0-05E9-1845-9562-272B4C64E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1B3F0D-4433-E945-92F2-620693212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416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19BD7-0B4A-C647-B314-1E512D568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4DD53-B3E2-6B43-8E9F-01458004F0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2E279F-0656-C54C-B4EE-D301CEABE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D50556-18AB-D746-A691-CF237874C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3330CC-A0B5-3041-895A-467B08535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F36DD-1761-2C44-8FBE-CE6CC1767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415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87DF-2FBB-9C43-9846-9AF30A21C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68DD-7999-EB48-B60B-EF3D2EE6E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4E515-C7C0-DD45-B65F-73F26EBFF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FF4476-F4F5-DE45-97AC-ED764084C8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E1CF31-68FF-2940-ADA0-7C4F3B7F74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D334F3-3C12-3440-8F6C-5D4D3ED98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BE7526-64AE-7D47-9254-1A639DCFD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A34FD9-5743-834E-8E78-0DA823C4B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9542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A2341-CDC6-424F-952A-C1764DC51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9110EA-8E59-904D-8167-814AA0CBB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97FB9A-F8EB-1D4C-889F-5512D242D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73FF21-E6BD-0543-A117-6F6B6B15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0265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16C44-FC8D-7E48-88C1-29BE37F2B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6007C6-9D2E-2746-B3F8-3BD729013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D27F3E-E4B3-6A42-B262-A469B8565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3695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1F6C9-DC74-8645-965C-1DACD0730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225F6-43EA-0240-BD38-96FD211EC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uk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2FA7F7-CCBB-F14E-9C65-D0E9BC90C7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6B87F-9707-DA40-94D9-D2C9C56D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690FB-EA1F-094A-9E21-D4F36980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7D4AA4-EC97-0B48-ADE1-F7C611293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439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AA100-0526-8542-A6FE-8BD4F48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uk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A16F44-60CD-BA40-81D8-5AA8F6728A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4B0FC2-02FD-9E4D-B7AE-4A40E8A8B6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978A78-AFC5-7A4E-A32F-C17A73216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3AAFCF-8240-D84E-B8DB-94BF377B2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879D9E-D8DD-A346-8FE4-F1942D4BB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1961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85C377-C633-0540-945B-9E065DB7D21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CC8FE4-6861-FF4D-9829-1848B9A2A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717" y="365125"/>
            <a:ext cx="10515600" cy="688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298353-C1C3-3449-BB95-6129AB9E0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18421"/>
            <a:ext cx="10515600" cy="4758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uk-U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64B5BF-9A9C-BA44-A9FE-274C557C29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16562-40DF-9644-8989-F37ACD83C1A1}" type="datetimeFigureOut">
              <a:rPr lang="uk-UA" smtClean="0"/>
              <a:t>08.04.2024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A0343-302A-1F49-BF45-14A66C4E5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5E94F-66FE-C942-B5BB-147D42D4F8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5AD5-6E65-3C42-8569-324D5427DB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790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71DDEC8-60F3-EE4A-9DA0-C80AFF066B33}"/>
              </a:ext>
            </a:extLst>
          </p:cNvPr>
          <p:cNvSpPr txBox="1">
            <a:spLocks/>
          </p:cNvSpPr>
          <p:nvPr/>
        </p:nvSpPr>
        <p:spPr>
          <a:xfrm>
            <a:off x="2693324" y="907818"/>
            <a:ext cx="11139054" cy="1158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solidFill>
                  <a:schemeClr val="accent1"/>
                </a:solidFill>
              </a:rPr>
              <a:t>Бюджет для граждан</a:t>
            </a:r>
            <a:endParaRPr lang="en-UA" sz="6000" dirty="0">
              <a:solidFill>
                <a:schemeClr val="accent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1DDEC8-60F3-EE4A-9DA0-C80AFF066B33}"/>
              </a:ext>
            </a:extLst>
          </p:cNvPr>
          <p:cNvSpPr txBox="1">
            <a:spLocks/>
          </p:cNvSpPr>
          <p:nvPr/>
        </p:nvSpPr>
        <p:spPr>
          <a:xfrm>
            <a:off x="276174" y="2568575"/>
            <a:ext cx="11316936" cy="1158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1"/>
                </a:solidFill>
              </a:rPr>
              <a:t>Отчет об исполнении бюджета Новоалександровского городского округа Ставропольского края за 2023 год</a:t>
            </a:r>
          </a:p>
        </p:txBody>
      </p:sp>
    </p:spTree>
    <p:extLst>
      <p:ext uri="{BB962C8B-B14F-4D97-AF65-F5344CB8AC3E}">
        <p14:creationId xmlns:p14="http://schemas.microsoft.com/office/powerpoint/2010/main" val="133666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4154" y="77462"/>
            <a:ext cx="104574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Сведения о налоговых расходах по земельному налогу физических лиц, предоставленных в соответствии с Решением совета депутатов Новоалександровского городского округа Ставропольского края от 26 октября 2017 года 5/34 "Об установлении земельного налога на территории Новоалександровского городского округа Ставропольского края" в 2021-2023 годах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338450"/>
              </p:ext>
            </p:extLst>
          </p:nvPr>
        </p:nvGraphicFramePr>
        <p:xfrm>
          <a:off x="733250" y="1783425"/>
          <a:ext cx="10256174" cy="45697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99049">
                  <a:extLst>
                    <a:ext uri="{9D8B030D-6E8A-4147-A177-3AD203B41FA5}">
                      <a16:colId xmlns:a16="http://schemas.microsoft.com/office/drawing/2014/main" val="1775344236"/>
                    </a:ext>
                  </a:extLst>
                </a:gridCol>
                <a:gridCol w="995325">
                  <a:extLst>
                    <a:ext uri="{9D8B030D-6E8A-4147-A177-3AD203B41FA5}">
                      <a16:colId xmlns:a16="http://schemas.microsoft.com/office/drawing/2014/main" val="129877049"/>
                    </a:ext>
                  </a:extLst>
                </a:gridCol>
                <a:gridCol w="980900">
                  <a:extLst>
                    <a:ext uri="{9D8B030D-6E8A-4147-A177-3AD203B41FA5}">
                      <a16:colId xmlns:a16="http://schemas.microsoft.com/office/drawing/2014/main" val="245829203"/>
                    </a:ext>
                  </a:extLst>
                </a:gridCol>
                <a:gridCol w="980900">
                  <a:extLst>
                    <a:ext uri="{9D8B030D-6E8A-4147-A177-3AD203B41FA5}">
                      <a16:colId xmlns:a16="http://schemas.microsoft.com/office/drawing/2014/main" val="2160520148"/>
                    </a:ext>
                  </a:extLst>
                </a:gridCol>
              </a:tblGrid>
              <a:tr h="465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Кому предоставляются налоговые расходы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Факт </a:t>
                      </a:r>
                      <a:r>
                        <a:rPr lang="ru-RU" sz="1400" u="none" strike="noStrike" dirty="0" smtClean="0">
                          <a:effectLst/>
                        </a:rPr>
                        <a:t>2021 </a:t>
                      </a:r>
                      <a:r>
                        <a:rPr lang="ru-RU" sz="1400" u="none" strike="noStrike" dirty="0">
                          <a:effectLst/>
                        </a:rPr>
                        <a:t>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Факт </a:t>
                      </a:r>
                      <a:r>
                        <a:rPr lang="ru-RU" sz="1400" u="none" strike="noStrike" dirty="0" smtClean="0">
                          <a:effectLst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</a:rPr>
                        <a:t>2022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Факт </a:t>
                      </a:r>
                      <a:r>
                        <a:rPr lang="ru-RU" sz="1400" u="none" strike="noStrike" dirty="0" smtClean="0">
                          <a:effectLst/>
                        </a:rPr>
                        <a:t>2023 </a:t>
                      </a:r>
                      <a:r>
                        <a:rPr lang="ru-RU" sz="1400" u="none" strike="noStrike" dirty="0">
                          <a:effectLst/>
                        </a:rPr>
                        <a:t>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666595"/>
                  </a:ext>
                </a:extLst>
              </a:tr>
              <a:tr h="8795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       Гражданам, уволенным с военной службы или призывавшихся на военные сборы, выполнявших интернациональный долг в Афганистане и других странах, в которых велись боевые действия, на которых распространяется действие статьи 3 Федерального закона «О ветеранах»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94143925"/>
                  </a:ext>
                </a:extLst>
              </a:tr>
              <a:tr h="63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      Гражданам, призванным на военную службу по мобилизации в </a:t>
                      </a:r>
                      <a:r>
                        <a:rPr lang="ru-RU" sz="1200" u="none" strike="noStrike" dirty="0" smtClean="0">
                          <a:effectLst/>
                        </a:rPr>
                        <a:t>соответствии </a:t>
                      </a:r>
                      <a:r>
                        <a:rPr lang="ru-RU" sz="1200" u="none" strike="noStrike" dirty="0">
                          <a:effectLst/>
                        </a:rPr>
                        <a:t>с Указом Президента РФ от 21.09.2022г. № 647 "Об объявлении частичной мобилизации в Российской Федерации"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990771"/>
                  </a:ext>
                </a:extLst>
              </a:tr>
              <a:tr h="1283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      Гражданам, проходящим (проходившим) военную службу в Вооруженных Силах Российской Федерации, других войсках, воинских формированиях и органах, в которых законодательством Российской Федерации предусмотрена военная служба, принимающим (принимавшим) участие в специальной военной операции, проводимой на территориях Украины, Донецкой Народной Республики и Луганской Народной Республики с 24 февраля 2022 года, а также на территориях Запорожской области и Херсонской области с 30 сентября 2022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25170997"/>
                  </a:ext>
                </a:extLst>
              </a:tr>
              <a:tr h="6672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     Гражданам, проходящим (проходившим) службу в войсках национальной гвардии Российской Федерации и имеющие специальное звание полиции, принимающим (принимавшим) участие в специальной военной операции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998037"/>
                  </a:ext>
                </a:extLst>
              </a:tr>
              <a:tr h="63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     Гражданам, заключившим контракт о пребывании в добровольческом формировании (о добровольном содействии в выполнении задач, возложенных на Вооруженные Силы Российской Федерации), участвующим (участвовавшим) в специальной военной операции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853658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546980" y="6238826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074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2465" y="188205"/>
            <a:ext cx="103825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Исполнение основных показателей Соглашения о мерах по социально-экономическому развитию и оздоровлению муниципальных финансов муниципального образования Ставропольского края № 29-10-23-С  от 14 февраля 2023 года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11091" y="1216443"/>
            <a:ext cx="64174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Осуществлялось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в рамках реализации налоговой, бюджетной и долговой политики Новоалександровского городского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округа на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2023 год и Плана мероприятий по росту доходов, оптимизации расходов бюджета Новоалександровского городского округа Ставропольского края и сокращению муниципального долга Новоалександровского городского округа Ставропольского края на 2023-2025 годы, утвержденного постановлением администрации Новоалександровского городского округа Ставропольского края от 27.06.2023 г. № 827.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43309" y="2427455"/>
            <a:ext cx="50428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Исполнение показателей, установленных Соглашением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857369"/>
              </p:ext>
            </p:extLst>
          </p:nvPr>
        </p:nvGraphicFramePr>
        <p:xfrm>
          <a:off x="1795549" y="2947122"/>
          <a:ext cx="8215225" cy="34575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26400">
                  <a:extLst>
                    <a:ext uri="{9D8B030D-6E8A-4147-A177-3AD203B41FA5}">
                      <a16:colId xmlns:a16="http://schemas.microsoft.com/office/drawing/2014/main" val="2191706544"/>
                    </a:ext>
                  </a:extLst>
                </a:gridCol>
                <a:gridCol w="1136148">
                  <a:extLst>
                    <a:ext uri="{9D8B030D-6E8A-4147-A177-3AD203B41FA5}">
                      <a16:colId xmlns:a16="http://schemas.microsoft.com/office/drawing/2014/main" val="1810158373"/>
                    </a:ext>
                  </a:extLst>
                </a:gridCol>
                <a:gridCol w="1252677">
                  <a:extLst>
                    <a:ext uri="{9D8B030D-6E8A-4147-A177-3AD203B41FA5}">
                      <a16:colId xmlns:a16="http://schemas.microsoft.com/office/drawing/2014/main" val="1884486882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Наименование показателя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2023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255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план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факт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16877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Обеспечение поступлений по налоговым и неналоговым доходам в бюджет муниципального образования края (тыс. руб.)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589 641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603 534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337863"/>
                  </a:ext>
                </a:extLst>
              </a:tr>
              <a:tr h="657225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Обеспечение реализации программы оздоровления муниципальных финансов, утверждаемой правовым актом муниципального образования края, предусматривающей осуществление мероприятий по: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87787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 - увеличению роста налоговых и неналоговых доходов бюджета муниципального образования края (тыс. руб.)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5 716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96490710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 - оптимизации расходов бюджета муниципального образования края (тыс. руб.)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27 097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812173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 - управлению муниципальным долгом и сокращению расходов по обслуживанию муниципального долга (тыс. руб.)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+mn-lt"/>
                          <a:cs typeface="Calibri" panose="020F0502020204030204" pitchFamily="34" charset="0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457456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546980" y="6238825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852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5436" y="51273"/>
            <a:ext cx="10495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параметры бюджета</a:t>
            </a:r>
            <a:b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 Новоалександровского городского округа за </a:t>
            </a:r>
            <a:r>
              <a:rPr lang="ru-RU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2020-2023 годы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pSp>
        <p:nvGrpSpPr>
          <p:cNvPr id="5" name="Group 21">
            <a:extLst>
              <a:ext uri="{FF2B5EF4-FFF2-40B4-BE49-F238E27FC236}">
                <a16:creationId xmlns:a16="http://schemas.microsoft.com/office/drawing/2014/main" id="{0FE79CA0-AE03-514A-B47B-69F522858B64}"/>
              </a:ext>
            </a:extLst>
          </p:cNvPr>
          <p:cNvGrpSpPr/>
          <p:nvPr/>
        </p:nvGrpSpPr>
        <p:grpSpPr>
          <a:xfrm>
            <a:off x="238620" y="1109401"/>
            <a:ext cx="5871964" cy="2150586"/>
            <a:chOff x="4024526" y="2071934"/>
            <a:chExt cx="4115385" cy="1473193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4AD2CC91-8B3B-824F-97D4-B92AC6550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506" y="3236458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A698C3AE-67FB-E241-88B3-83A5C455B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071934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E648BCB2-5213-0146-A08E-C39E4295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487069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CA978093-0159-E946-98B0-A03D2817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876651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10" name="圆角矩形 17">
              <a:extLst>
                <a:ext uri="{FF2B5EF4-FFF2-40B4-BE49-F238E27FC236}">
                  <a16:creationId xmlns:a16="http://schemas.microsoft.com/office/drawing/2014/main" id="{7FBC7A5F-F666-B34B-9E2F-C7E16ECA1450}"/>
                </a:ext>
              </a:extLst>
            </p:cNvPr>
            <p:cNvSpPr/>
            <p:nvPr/>
          </p:nvSpPr>
          <p:spPr>
            <a:xfrm>
              <a:off x="4378724" y="324272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1" name="圆角矩形 18">
              <a:extLst>
                <a:ext uri="{FF2B5EF4-FFF2-40B4-BE49-F238E27FC236}">
                  <a16:creationId xmlns:a16="http://schemas.microsoft.com/office/drawing/2014/main" id="{B19E7A86-EBC7-2C40-AF02-D80445EAF0E1}"/>
                </a:ext>
              </a:extLst>
            </p:cNvPr>
            <p:cNvSpPr/>
            <p:nvPr/>
          </p:nvSpPr>
          <p:spPr>
            <a:xfrm>
              <a:off x="4420684" y="3273452"/>
              <a:ext cx="3114965" cy="229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2 734 812,42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圆角矩形 19">
              <a:extLst>
                <a:ext uri="{FF2B5EF4-FFF2-40B4-BE49-F238E27FC236}">
                  <a16:creationId xmlns:a16="http://schemas.microsoft.com/office/drawing/2014/main" id="{A8A9305C-9210-9D4A-8AF9-2B0D018C7AEB}"/>
                </a:ext>
              </a:extLst>
            </p:cNvPr>
            <p:cNvSpPr/>
            <p:nvPr/>
          </p:nvSpPr>
          <p:spPr>
            <a:xfrm>
              <a:off x="4370366" y="207585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3" name="圆角矩形 20">
              <a:extLst>
                <a:ext uri="{FF2B5EF4-FFF2-40B4-BE49-F238E27FC236}">
                  <a16:creationId xmlns:a16="http://schemas.microsoft.com/office/drawing/2014/main" id="{45DD1BE6-3D92-9F4B-B6BE-4F6813166718}"/>
                </a:ext>
              </a:extLst>
            </p:cNvPr>
            <p:cNvSpPr/>
            <p:nvPr/>
          </p:nvSpPr>
          <p:spPr>
            <a:xfrm>
              <a:off x="4403747" y="2105676"/>
              <a:ext cx="2123813" cy="229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2 170 240,5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圆角矩形 21">
              <a:extLst>
                <a:ext uri="{FF2B5EF4-FFF2-40B4-BE49-F238E27FC236}">
                  <a16:creationId xmlns:a16="http://schemas.microsoft.com/office/drawing/2014/main" id="{1F7F9783-F759-3E44-850D-BD321538FDCB}"/>
                </a:ext>
              </a:extLst>
            </p:cNvPr>
            <p:cNvSpPr/>
            <p:nvPr/>
          </p:nvSpPr>
          <p:spPr>
            <a:xfrm>
              <a:off x="4370366" y="2482420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5" name="圆角矩形 22">
              <a:extLst>
                <a:ext uri="{FF2B5EF4-FFF2-40B4-BE49-F238E27FC236}">
                  <a16:creationId xmlns:a16="http://schemas.microsoft.com/office/drawing/2014/main" id="{48ABF778-DE80-DF4E-9F26-8845C61A441A}"/>
                </a:ext>
              </a:extLst>
            </p:cNvPr>
            <p:cNvSpPr/>
            <p:nvPr/>
          </p:nvSpPr>
          <p:spPr>
            <a:xfrm>
              <a:off x="4407650" y="2518870"/>
              <a:ext cx="2802667" cy="229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2 301 729,0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圆角矩形 23">
              <a:extLst>
                <a:ext uri="{FF2B5EF4-FFF2-40B4-BE49-F238E27FC236}">
                  <a16:creationId xmlns:a16="http://schemas.microsoft.com/office/drawing/2014/main" id="{6E912F60-4A65-B04E-8A90-849E8BFFDC86}"/>
                </a:ext>
              </a:extLst>
            </p:cNvPr>
            <p:cNvSpPr/>
            <p:nvPr/>
          </p:nvSpPr>
          <p:spPr>
            <a:xfrm>
              <a:off x="4370366" y="2876536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7" name="圆角矩形 24">
              <a:extLst>
                <a:ext uri="{FF2B5EF4-FFF2-40B4-BE49-F238E27FC236}">
                  <a16:creationId xmlns:a16="http://schemas.microsoft.com/office/drawing/2014/main" id="{E9351B88-FC84-1B45-87F2-6A10C627F092}"/>
                </a:ext>
              </a:extLst>
            </p:cNvPr>
            <p:cNvSpPr/>
            <p:nvPr/>
          </p:nvSpPr>
          <p:spPr>
            <a:xfrm>
              <a:off x="4407650" y="2912985"/>
              <a:ext cx="2901261" cy="229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2 411 257,99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14528" y="2841214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2023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1233" y="1154764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7708" y="1764461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9524" y="2307414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2022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57199" y="1973353"/>
            <a:ext cx="102758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Доходы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891053" y="1266479"/>
            <a:ext cx="14438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1">
            <a:extLst>
              <a:ext uri="{FF2B5EF4-FFF2-40B4-BE49-F238E27FC236}">
                <a16:creationId xmlns:a16="http://schemas.microsoft.com/office/drawing/2014/main" id="{0FE79CA0-AE03-514A-B47B-69F522858B64}"/>
              </a:ext>
            </a:extLst>
          </p:cNvPr>
          <p:cNvGrpSpPr/>
          <p:nvPr/>
        </p:nvGrpSpPr>
        <p:grpSpPr>
          <a:xfrm>
            <a:off x="355802" y="4084218"/>
            <a:ext cx="5907668" cy="2236846"/>
            <a:chOff x="4024526" y="2071934"/>
            <a:chExt cx="4140408" cy="1532283"/>
          </a:xfrm>
        </p:grpSpPr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4AD2CC91-8B3B-824F-97D4-B92AC6550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104" y="3266233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A698C3AE-67FB-E241-88B3-83A5C455B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071934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E648BCB2-5213-0146-A08E-C39E4295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487069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CA978093-0159-E946-98B0-A03D2817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526" y="2876651"/>
              <a:ext cx="306144" cy="303451"/>
            </a:xfrm>
            <a:custGeom>
              <a:avLst/>
              <a:gdLst>
                <a:gd name="T0" fmla="*/ 40 w 142"/>
                <a:gd name="T1" fmla="*/ 0 h 141"/>
                <a:gd name="T2" fmla="*/ 102 w 142"/>
                <a:gd name="T3" fmla="*/ 0 h 141"/>
                <a:gd name="T4" fmla="*/ 142 w 142"/>
                <a:gd name="T5" fmla="*/ 40 h 141"/>
                <a:gd name="T6" fmla="*/ 142 w 142"/>
                <a:gd name="T7" fmla="*/ 101 h 141"/>
                <a:gd name="T8" fmla="*/ 102 w 142"/>
                <a:gd name="T9" fmla="*/ 141 h 141"/>
                <a:gd name="T10" fmla="*/ 40 w 142"/>
                <a:gd name="T11" fmla="*/ 141 h 141"/>
                <a:gd name="T12" fmla="*/ 0 w 142"/>
                <a:gd name="T13" fmla="*/ 101 h 141"/>
                <a:gd name="T14" fmla="*/ 0 w 142"/>
                <a:gd name="T15" fmla="*/ 40 h 141"/>
                <a:gd name="T16" fmla="*/ 40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40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4" y="0"/>
                    <a:pt x="142" y="18"/>
                    <a:pt x="142" y="4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23"/>
                    <a:pt x="124" y="141"/>
                    <a:pt x="102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141"/>
                    <a:pt x="0" y="123"/>
                    <a:pt x="0" y="10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73" tIns="34286" rIns="68573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/>
            </a:p>
          </p:txBody>
        </p:sp>
        <p:sp>
          <p:nvSpPr>
            <p:cNvPr id="29" name="圆角矩形 17">
              <a:extLst>
                <a:ext uri="{FF2B5EF4-FFF2-40B4-BE49-F238E27FC236}">
                  <a16:creationId xmlns:a16="http://schemas.microsoft.com/office/drawing/2014/main" id="{7FBC7A5F-F666-B34B-9E2F-C7E16ECA1450}"/>
                </a:ext>
              </a:extLst>
            </p:cNvPr>
            <p:cNvSpPr/>
            <p:nvPr/>
          </p:nvSpPr>
          <p:spPr>
            <a:xfrm>
              <a:off x="4403747" y="330181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0" name="圆角矩形 18">
              <a:extLst>
                <a:ext uri="{FF2B5EF4-FFF2-40B4-BE49-F238E27FC236}">
                  <a16:creationId xmlns:a16="http://schemas.microsoft.com/office/drawing/2014/main" id="{B19E7A86-EBC7-2C40-AF02-D80445EAF0E1}"/>
                </a:ext>
              </a:extLst>
            </p:cNvPr>
            <p:cNvSpPr/>
            <p:nvPr/>
          </p:nvSpPr>
          <p:spPr>
            <a:xfrm>
              <a:off x="4441033" y="3338268"/>
              <a:ext cx="3094355" cy="229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2 762 000,60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圆角矩形 19">
              <a:extLst>
                <a:ext uri="{FF2B5EF4-FFF2-40B4-BE49-F238E27FC236}">
                  <a16:creationId xmlns:a16="http://schemas.microsoft.com/office/drawing/2014/main" id="{A8A9305C-9210-9D4A-8AF9-2B0D018C7AEB}"/>
                </a:ext>
              </a:extLst>
            </p:cNvPr>
            <p:cNvSpPr/>
            <p:nvPr/>
          </p:nvSpPr>
          <p:spPr>
            <a:xfrm>
              <a:off x="4370366" y="2075857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2" name="圆角矩形 20">
              <a:extLst>
                <a:ext uri="{FF2B5EF4-FFF2-40B4-BE49-F238E27FC236}">
                  <a16:creationId xmlns:a16="http://schemas.microsoft.com/office/drawing/2014/main" id="{45DD1BE6-3D92-9F4B-B6BE-4F6813166718}"/>
                </a:ext>
              </a:extLst>
            </p:cNvPr>
            <p:cNvSpPr/>
            <p:nvPr/>
          </p:nvSpPr>
          <p:spPr>
            <a:xfrm>
              <a:off x="4403747" y="2105676"/>
              <a:ext cx="2101866" cy="229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2 148 606,5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21">
              <a:extLst>
                <a:ext uri="{FF2B5EF4-FFF2-40B4-BE49-F238E27FC236}">
                  <a16:creationId xmlns:a16="http://schemas.microsoft.com/office/drawing/2014/main" id="{1F7F9783-F759-3E44-850D-BD321538FDCB}"/>
                </a:ext>
              </a:extLst>
            </p:cNvPr>
            <p:cNvSpPr/>
            <p:nvPr/>
          </p:nvSpPr>
          <p:spPr>
            <a:xfrm>
              <a:off x="4370366" y="2482420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4" name="圆角矩形 22">
              <a:extLst>
                <a:ext uri="{FF2B5EF4-FFF2-40B4-BE49-F238E27FC236}">
                  <a16:creationId xmlns:a16="http://schemas.microsoft.com/office/drawing/2014/main" id="{48ABF778-DE80-DF4E-9F26-8845C61A441A}"/>
                </a:ext>
              </a:extLst>
            </p:cNvPr>
            <p:cNvSpPr/>
            <p:nvPr/>
          </p:nvSpPr>
          <p:spPr>
            <a:xfrm>
              <a:off x="4407650" y="2518870"/>
              <a:ext cx="2802667" cy="229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2 242 509,4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圆角矩形 23">
              <a:extLst>
                <a:ext uri="{FF2B5EF4-FFF2-40B4-BE49-F238E27FC236}">
                  <a16:creationId xmlns:a16="http://schemas.microsoft.com/office/drawing/2014/main" id="{6E912F60-4A65-B04E-8A90-849E8BFFDC86}"/>
                </a:ext>
              </a:extLst>
            </p:cNvPr>
            <p:cNvSpPr/>
            <p:nvPr/>
          </p:nvSpPr>
          <p:spPr>
            <a:xfrm>
              <a:off x="4370366" y="2876536"/>
              <a:ext cx="3761187" cy="302400"/>
            </a:xfrm>
            <a:prstGeom prst="round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6" name="圆角矩形 24">
              <a:extLst>
                <a:ext uri="{FF2B5EF4-FFF2-40B4-BE49-F238E27FC236}">
                  <a16:creationId xmlns:a16="http://schemas.microsoft.com/office/drawing/2014/main" id="{E9351B88-FC84-1B45-87F2-6A10C627F092}"/>
                </a:ext>
              </a:extLst>
            </p:cNvPr>
            <p:cNvSpPr/>
            <p:nvPr/>
          </p:nvSpPr>
          <p:spPr>
            <a:xfrm>
              <a:off x="4407650" y="2912985"/>
              <a:ext cx="2901261" cy="229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r"/>
              <a:r>
                <a:rPr lang="ru-RU" altLang="zh-CN" sz="1200" dirty="0" smtClean="0">
                  <a:latin typeface="微软雅黑" pitchFamily="34" charset="-122"/>
                  <a:ea typeface="微软雅黑" pitchFamily="34" charset="-122"/>
                </a:rPr>
                <a:t>2 484 060,55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304442" y="5895273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2023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81684" y="4153039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5942" y="4751588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99106" y="5308538"/>
            <a:ext cx="5501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2022</a:t>
            </a:r>
            <a:endParaRPr lang="ru-RU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32235" y="4124228"/>
            <a:ext cx="10984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Расходы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46" name="Group 138"/>
          <p:cNvGrpSpPr/>
          <p:nvPr/>
        </p:nvGrpSpPr>
        <p:grpSpPr>
          <a:xfrm>
            <a:off x="8813387" y="3900456"/>
            <a:ext cx="206326" cy="996778"/>
            <a:chOff x="1447800" y="1485901"/>
            <a:chExt cx="214311" cy="1647821"/>
          </a:xfrm>
        </p:grpSpPr>
        <p:cxnSp>
          <p:nvCxnSpPr>
            <p:cNvPr id="47" name="Straight Connector 8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9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139"/>
          <p:cNvGrpSpPr/>
          <p:nvPr/>
        </p:nvGrpSpPr>
        <p:grpSpPr>
          <a:xfrm>
            <a:off x="9319771" y="2432024"/>
            <a:ext cx="232404" cy="2478748"/>
            <a:chOff x="1828800" y="1485901"/>
            <a:chExt cx="214311" cy="1647821"/>
          </a:xfrm>
        </p:grpSpPr>
        <p:cxnSp>
          <p:nvCxnSpPr>
            <p:cNvPr id="50" name="Straight Connector 11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ounded Rectangle 12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140"/>
          <p:cNvGrpSpPr/>
          <p:nvPr/>
        </p:nvGrpSpPr>
        <p:grpSpPr>
          <a:xfrm>
            <a:off x="9844673" y="1245406"/>
            <a:ext cx="218795" cy="3638104"/>
            <a:chOff x="2209800" y="2232122"/>
            <a:chExt cx="214311" cy="901600"/>
          </a:xfrm>
        </p:grpSpPr>
        <p:cxnSp>
          <p:nvCxnSpPr>
            <p:cNvPr id="53" name="Straight Connector 14"/>
            <p:cNvCxnSpPr/>
            <p:nvPr/>
          </p:nvCxnSpPr>
          <p:spPr>
            <a:xfrm flipH="1" flipV="1">
              <a:off x="2316955" y="2232122"/>
              <a:ext cx="1" cy="8920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15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Rectangle 23"/>
          <p:cNvSpPr/>
          <p:nvPr/>
        </p:nvSpPr>
        <p:spPr>
          <a:xfrm>
            <a:off x="8839220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24"/>
          <p:cNvSpPr/>
          <p:nvPr/>
        </p:nvSpPr>
        <p:spPr>
          <a:xfrm>
            <a:off x="9377491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2021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25"/>
          <p:cNvSpPr/>
          <p:nvPr/>
        </p:nvSpPr>
        <p:spPr>
          <a:xfrm>
            <a:off x="9915762" y="5149853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2022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58052" y="3623993"/>
            <a:ext cx="871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21 633,9</a:t>
            </a:r>
            <a:endParaRPr lang="ru-RU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9078126" y="2096464"/>
            <a:ext cx="821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59 219,6</a:t>
            </a:r>
            <a:endParaRPr lang="ru-RU" sz="1200" dirty="0"/>
          </a:p>
        </p:txBody>
      </p:sp>
      <p:sp>
        <p:nvSpPr>
          <p:cNvPr id="62" name="TextBox 61"/>
          <p:cNvSpPr txBox="1"/>
          <p:nvPr/>
        </p:nvSpPr>
        <p:spPr>
          <a:xfrm>
            <a:off x="9498348" y="1561425"/>
            <a:ext cx="93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-72 802,56</a:t>
            </a:r>
            <a:endParaRPr lang="ru-RU" sz="1200" dirty="0"/>
          </a:p>
        </p:txBody>
      </p:sp>
      <p:grpSp>
        <p:nvGrpSpPr>
          <p:cNvPr id="63" name="Group 140"/>
          <p:cNvGrpSpPr/>
          <p:nvPr/>
        </p:nvGrpSpPr>
        <p:grpSpPr>
          <a:xfrm>
            <a:off x="10273220" y="3807912"/>
            <a:ext cx="316607" cy="1096251"/>
            <a:chOff x="2209800" y="2232122"/>
            <a:chExt cx="228646" cy="901600"/>
          </a:xfrm>
        </p:grpSpPr>
        <p:cxnSp>
          <p:nvCxnSpPr>
            <p:cNvPr id="64" name="Straight Connector 14"/>
            <p:cNvCxnSpPr/>
            <p:nvPr/>
          </p:nvCxnSpPr>
          <p:spPr>
            <a:xfrm flipH="1" flipV="1">
              <a:off x="2316955" y="2232122"/>
              <a:ext cx="1" cy="8920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ounded Rectangle 15"/>
            <p:cNvSpPr/>
            <p:nvPr/>
          </p:nvSpPr>
          <p:spPr>
            <a:xfrm>
              <a:off x="2209800" y="2343483"/>
              <a:ext cx="228646" cy="790239"/>
            </a:xfrm>
            <a:prstGeom prst="roundRect">
              <a:avLst/>
            </a:prstGeom>
            <a:solidFill>
              <a:srgbClr val="03B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rgbClr val="00B16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Rectangle 25"/>
          <p:cNvSpPr/>
          <p:nvPr/>
        </p:nvSpPr>
        <p:spPr>
          <a:xfrm>
            <a:off x="10344309" y="5170506"/>
            <a:ext cx="147706" cy="115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2023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063468" y="3485493"/>
            <a:ext cx="93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-27 188,18</a:t>
            </a:r>
            <a:endParaRPr lang="ru-RU" sz="12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11518934" y="6198218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179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43665" y="209321"/>
            <a:ext cx="10932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показатели бюджета Новоалександровского городского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округа за 2022-2023 годы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91389"/>
              </p:ext>
            </p:extLst>
          </p:nvPr>
        </p:nvGraphicFramePr>
        <p:xfrm>
          <a:off x="683047" y="1454225"/>
          <a:ext cx="10707608" cy="400537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69473">
                  <a:extLst>
                    <a:ext uri="{9D8B030D-6E8A-4147-A177-3AD203B41FA5}">
                      <a16:colId xmlns:a16="http://schemas.microsoft.com/office/drawing/2014/main" val="4135553623"/>
                    </a:ext>
                  </a:extLst>
                </a:gridCol>
                <a:gridCol w="1314196">
                  <a:extLst>
                    <a:ext uri="{9D8B030D-6E8A-4147-A177-3AD203B41FA5}">
                      <a16:colId xmlns:a16="http://schemas.microsoft.com/office/drawing/2014/main" val="4021573321"/>
                    </a:ext>
                  </a:extLst>
                </a:gridCol>
                <a:gridCol w="1307366">
                  <a:extLst>
                    <a:ext uri="{9D8B030D-6E8A-4147-A177-3AD203B41FA5}">
                      <a16:colId xmlns:a16="http://schemas.microsoft.com/office/drawing/2014/main" val="434692395"/>
                    </a:ext>
                  </a:extLst>
                </a:gridCol>
                <a:gridCol w="1327759">
                  <a:extLst>
                    <a:ext uri="{9D8B030D-6E8A-4147-A177-3AD203B41FA5}">
                      <a16:colId xmlns:a16="http://schemas.microsoft.com/office/drawing/2014/main" val="461331476"/>
                    </a:ext>
                  </a:extLst>
                </a:gridCol>
                <a:gridCol w="889348">
                  <a:extLst>
                    <a:ext uri="{9D8B030D-6E8A-4147-A177-3AD203B41FA5}">
                      <a16:colId xmlns:a16="http://schemas.microsoft.com/office/drawing/2014/main" val="2926784389"/>
                    </a:ext>
                  </a:extLst>
                </a:gridCol>
                <a:gridCol w="1067061">
                  <a:extLst>
                    <a:ext uri="{9D8B030D-6E8A-4147-A177-3AD203B41FA5}">
                      <a16:colId xmlns:a16="http://schemas.microsoft.com/office/drawing/2014/main" val="4105311960"/>
                    </a:ext>
                  </a:extLst>
                </a:gridCol>
                <a:gridCol w="1312884">
                  <a:extLst>
                    <a:ext uri="{9D8B030D-6E8A-4147-A177-3AD203B41FA5}">
                      <a16:colId xmlns:a16="http://schemas.microsoft.com/office/drawing/2014/main" val="4019417043"/>
                    </a:ext>
                  </a:extLst>
                </a:gridCol>
                <a:gridCol w="1219521">
                  <a:extLst>
                    <a:ext uri="{9D8B030D-6E8A-4147-A177-3AD203B41FA5}">
                      <a16:colId xmlns:a16="http://schemas.microsoft.com/office/drawing/2014/main" val="4201948479"/>
                    </a:ext>
                  </a:extLst>
                </a:gridCol>
              </a:tblGrid>
              <a:tr h="39040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Вид дохода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Исполнение 2022 г</a:t>
                      </a:r>
                      <a:r>
                        <a:rPr lang="ru-RU" sz="1400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(тыс. рублей)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2023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Отклонение </a:t>
                      </a:r>
                      <a:r>
                        <a:rPr lang="ru-RU" sz="1400" u="none" strike="noStrike" dirty="0">
                          <a:effectLst/>
                        </a:rPr>
                        <a:t>исполнения к плану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Темп роста </a:t>
                      </a:r>
                      <a:r>
                        <a:rPr lang="ru-RU" sz="1400" u="none" strike="noStrike" dirty="0" smtClean="0">
                          <a:effectLst/>
                        </a:rPr>
                        <a:t>2023 года к </a:t>
                      </a:r>
                      <a:r>
                        <a:rPr lang="ru-RU" sz="1400" u="none" strike="noStrike" dirty="0">
                          <a:effectLst/>
                        </a:rPr>
                        <a:t>2022 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Отклонение </a:t>
                      </a:r>
                      <a:r>
                        <a:rPr lang="ru-RU" sz="1400" u="none" strike="noStrike" dirty="0">
                          <a:effectLst/>
                        </a:rPr>
                        <a:t>2023 года от 2022 </a:t>
                      </a:r>
                      <a:r>
                        <a:rPr lang="ru-RU" sz="1400" u="none" strike="noStrike" dirty="0" smtClean="0">
                          <a:effectLst/>
                        </a:rPr>
                        <a:t>года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(тыс. рублей)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525263"/>
                  </a:ext>
                </a:extLst>
              </a:tr>
              <a:tr h="201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План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(тыс. рублей)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Исполнение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(тыс. рублей)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2389742"/>
                  </a:ext>
                </a:extLst>
              </a:tr>
              <a:tr h="360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Сумма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(тыс. рублей)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71041"/>
                  </a:ext>
                </a:extLst>
              </a:tr>
              <a:tr h="330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Доходы бюджета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</a:rPr>
                        <a:t>2 411 257,99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</a:rPr>
                        <a:t>2 789 300,01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</a:rPr>
                        <a:t>2 734 812,42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98,05</a:t>
                      </a:r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54 487,59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 smtClean="0">
                          <a:effectLst/>
                        </a:rPr>
                        <a:t>118,82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323 554,43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05286577"/>
                  </a:ext>
                </a:extLst>
              </a:tr>
              <a:tr h="3153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в том числе: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904406"/>
                  </a:ext>
                </a:extLst>
              </a:tr>
              <a:tr h="6306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налоговые и неналоговые доходы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625 858,26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</a:rPr>
                        <a:t>589 641,14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603 533,73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102,36</a:t>
                      </a:r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-13 892,59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</a:rPr>
                        <a:t>96,43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-22 324,53</a:t>
                      </a:r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806096514"/>
                  </a:ext>
                </a:extLst>
              </a:tr>
              <a:tr h="680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1 785 399,73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</a:rPr>
                        <a:t>2 199 658,87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2 131 278,69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96,89</a:t>
                      </a:r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68 380,18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effectLst/>
                        </a:rPr>
                        <a:t>119,37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</a:rPr>
                        <a:t>345 878,96</a:t>
                      </a:r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399340"/>
                  </a:ext>
                </a:extLst>
              </a:tr>
              <a:tr h="3904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Расходы бюджета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</a:rPr>
                        <a:t>2 484 060,55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</a:rPr>
                        <a:t>2 894 051,61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>
                          <a:effectLst/>
                        </a:rPr>
                        <a:t>2 762 000,60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95,44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132 </a:t>
                      </a:r>
                      <a:r>
                        <a:rPr lang="ru-RU" sz="1400" b="1" u="none" strike="noStrike" dirty="0">
                          <a:effectLst/>
                        </a:rPr>
                        <a:t>051,01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</a:rPr>
                        <a:t>111,19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277 940,05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50319241"/>
                  </a:ext>
                </a:extLst>
              </a:tr>
              <a:tr h="6306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Дефицит бюджета (-), профицит (+)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-72 802,56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-104 751,60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-27 188,18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25,95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- 77 563,42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37,35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</a:rPr>
                        <a:t>45 614,38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00B0F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9784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601110" y="6188949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225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A0875FF-F6F1-4C90-BD98-F73FBD215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5865" y="282288"/>
            <a:ext cx="8555792" cy="780375"/>
          </a:xfrm>
        </p:spPr>
        <p:txBody>
          <a:bodyPr>
            <a:noAutofit/>
          </a:bodyPr>
          <a:lstStyle/>
          <a:p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Долговая политика и муниципальный долг</a:t>
            </a:r>
            <a:b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</a:b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Новоалександровского  городского округа</a:t>
            </a:r>
          </a:p>
        </p:txBody>
      </p:sp>
      <p:grpSp>
        <p:nvGrpSpPr>
          <p:cNvPr id="5" name="组合 1">
            <a:extLst>
              <a:ext uri="{FF2B5EF4-FFF2-40B4-BE49-F238E27FC236}">
                <a16:creationId xmlns:a16="http://schemas.microsoft.com/office/drawing/2014/main" id="{2CF13DF9-9D71-FE42-AF70-897C1C1DDA1C}"/>
              </a:ext>
            </a:extLst>
          </p:cNvPr>
          <p:cNvGrpSpPr/>
          <p:nvPr/>
        </p:nvGrpSpPr>
        <p:grpSpPr>
          <a:xfrm>
            <a:off x="5186310" y="1734460"/>
            <a:ext cx="1819380" cy="3776112"/>
            <a:chOff x="4923304" y="1684213"/>
            <a:chExt cx="2229277" cy="4626854"/>
          </a:xfrm>
        </p:grpSpPr>
        <p:sp>
          <p:nvSpPr>
            <p:cNvPr id="6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8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00" b="1" kern="1200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10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20" name="Circular Arrow 18">
                <a:extLst>
                  <a:ext uri="{FF2B5EF4-FFF2-40B4-BE49-F238E27FC236}">
                    <a16:creationId xmlns:a16="http://schemas.microsoft.com/office/drawing/2014/main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1" name="Oval 19">
                <a:extLst>
                  <a:ext uri="{FF2B5EF4-FFF2-40B4-BE49-F238E27FC236}">
                    <a16:creationId xmlns:a16="http://schemas.microsoft.com/office/drawing/2014/main" id="{071EED87-77EF-6F44-B9CE-7EA034B2AE80}"/>
                  </a:ext>
                </a:extLst>
              </p:cNvPr>
              <p:cNvSpPr/>
              <p:nvPr/>
            </p:nvSpPr>
            <p:spPr>
              <a:xfrm>
                <a:off x="6018081" y="4121528"/>
                <a:ext cx="584388" cy="58438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20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3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8" name="Block Arc 16">
                <a:extLst>
                  <a:ext uri="{FF2B5EF4-FFF2-40B4-BE49-F238E27FC236}">
                    <a16:creationId xmlns:a16="http://schemas.microsoft.com/office/drawing/2014/main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" name="Oval 17">
                <a:extLst>
                  <a:ext uri="{FF2B5EF4-FFF2-40B4-BE49-F238E27FC236}">
                    <a16:creationId xmlns:a16="http://schemas.microsoft.com/office/drawing/2014/main" id="{86143A44-E28B-A447-93A8-496C9D0434CE}"/>
                  </a:ext>
                </a:extLst>
              </p:cNvPr>
              <p:cNvSpPr/>
              <p:nvPr/>
            </p:nvSpPr>
            <p:spPr>
              <a:xfrm>
                <a:off x="5576543" y="5163711"/>
                <a:ext cx="584388" cy="584388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20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4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6" name="Shape 15">
                <a:extLst>
                  <a:ext uri="{FF2B5EF4-FFF2-40B4-BE49-F238E27FC236}">
                    <a16:creationId xmlns:a16="http://schemas.microsoft.com/office/drawing/2014/main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" name="Oval 15">
                <a:extLst>
                  <a:ext uri="{FF2B5EF4-FFF2-40B4-BE49-F238E27FC236}">
                    <a16:creationId xmlns:a16="http://schemas.microsoft.com/office/drawing/2014/main" id="{2BAE6471-CFF3-B945-8CF5-5C02EB1795E7}"/>
                  </a:ext>
                </a:extLst>
              </p:cNvPr>
              <p:cNvSpPr/>
              <p:nvPr/>
            </p:nvSpPr>
            <p:spPr>
              <a:xfrm>
                <a:off x="5576543" y="3163803"/>
                <a:ext cx="584388" cy="5843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20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2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3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4" name="Circular Arrow 12">
                <a:extLst>
                  <a:ext uri="{FF2B5EF4-FFF2-40B4-BE49-F238E27FC236}">
                    <a16:creationId xmlns:a16="http://schemas.microsoft.com/office/drawing/2014/main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5" name="Oval 13">
                <a:extLst>
                  <a:ext uri="{FF2B5EF4-FFF2-40B4-BE49-F238E27FC236}">
                    <a16:creationId xmlns:a16="http://schemas.microsoft.com/office/drawing/2014/main" id="{C595AE00-7FD9-3E42-893F-83785B60F62B}"/>
                  </a:ext>
                </a:extLst>
              </p:cNvPr>
              <p:cNvSpPr/>
              <p:nvPr/>
            </p:nvSpPr>
            <p:spPr>
              <a:xfrm>
                <a:off x="6050547" y="2147096"/>
                <a:ext cx="584388" cy="58438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20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1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4" name="矩形 35">
            <a:extLst>
              <a:ext uri="{FF2B5EF4-FFF2-40B4-BE49-F238E27FC236}">
                <a16:creationId xmlns:a16="http://schemas.microsoft.com/office/drawing/2014/main" id="{39A755D7-D049-4F44-8DD1-7C70AB604316}"/>
              </a:ext>
            </a:extLst>
          </p:cNvPr>
          <p:cNvSpPr/>
          <p:nvPr/>
        </p:nvSpPr>
        <p:spPr>
          <a:xfrm>
            <a:off x="7150971" y="1917459"/>
            <a:ext cx="444979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ru-RU" dirty="0">
                <a:solidFill>
                  <a:srgbClr val="386C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 января </a:t>
            </a:r>
            <a:r>
              <a:rPr lang="ru-RU" dirty="0" smtClean="0">
                <a:solidFill>
                  <a:srgbClr val="386C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solidFill>
                  <a:srgbClr val="386C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и на 01 января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размер муниципального долга составил </a:t>
            </a:r>
            <a:r>
              <a:rPr lang="ru-RU" dirty="0">
                <a:solidFill>
                  <a:srgbClr val="386C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рублей.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755865" y="2664564"/>
            <a:ext cx="4129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средств </a:t>
            </a:r>
            <a:r>
              <a:rPr lang="ru-RU" dirty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кредитов и кредитов, кредитных организаций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не производилось.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16532" y="3447574"/>
            <a:ext cx="348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 </a:t>
            </a:r>
            <a:r>
              <a:rPr lang="ru-RU" dirty="0">
                <a:solidFill>
                  <a:srgbClr val="A5A5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дефицита бюджета являлись остатки средств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 января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735381" y="4279559"/>
            <a:ext cx="39366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администрацией </a:t>
            </a:r>
            <a:r>
              <a:rPr lang="ru-RU" dirty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Новоалександровского городского округа  Ставропольского края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гарантии не предоставлялись.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513729" y="6213887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12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1545" y="286278"/>
            <a:ext cx="10108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Исполнение доходной части бюджета Новоалександровского городского округа по безвозмездным </a:t>
            </a:r>
            <a:r>
              <a:rPr lang="ru-RU" dirty="0" smtClean="0">
                <a:latin typeface="Segoe Print" panose="02000600000000000000" pitchFamily="2" charset="0"/>
              </a:rPr>
              <a:t>поступлениям в 2023 году</a:t>
            </a:r>
            <a:endParaRPr lang="ru-RU" dirty="0">
              <a:latin typeface="Segoe Print" panose="02000600000000000000" pitchFamily="2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278345"/>
              </p:ext>
            </p:extLst>
          </p:nvPr>
        </p:nvGraphicFramePr>
        <p:xfrm>
          <a:off x="918098" y="1592834"/>
          <a:ext cx="10515599" cy="3443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50373">
                  <a:extLst>
                    <a:ext uri="{9D8B030D-6E8A-4147-A177-3AD203B41FA5}">
                      <a16:colId xmlns:a16="http://schemas.microsoft.com/office/drawing/2014/main" val="3535543289"/>
                    </a:ext>
                  </a:extLst>
                </a:gridCol>
                <a:gridCol w="1316757">
                  <a:extLst>
                    <a:ext uri="{9D8B030D-6E8A-4147-A177-3AD203B41FA5}">
                      <a16:colId xmlns:a16="http://schemas.microsoft.com/office/drawing/2014/main" val="3881619951"/>
                    </a:ext>
                  </a:extLst>
                </a:gridCol>
                <a:gridCol w="1206002">
                  <a:extLst>
                    <a:ext uri="{9D8B030D-6E8A-4147-A177-3AD203B41FA5}">
                      <a16:colId xmlns:a16="http://schemas.microsoft.com/office/drawing/2014/main" val="647817855"/>
                    </a:ext>
                  </a:extLst>
                </a:gridCol>
                <a:gridCol w="1181390">
                  <a:extLst>
                    <a:ext uri="{9D8B030D-6E8A-4147-A177-3AD203B41FA5}">
                      <a16:colId xmlns:a16="http://schemas.microsoft.com/office/drawing/2014/main" val="1717540064"/>
                    </a:ext>
                  </a:extLst>
                </a:gridCol>
                <a:gridCol w="784517">
                  <a:extLst>
                    <a:ext uri="{9D8B030D-6E8A-4147-A177-3AD203B41FA5}">
                      <a16:colId xmlns:a16="http://schemas.microsoft.com/office/drawing/2014/main" val="3268584681"/>
                    </a:ext>
                  </a:extLst>
                </a:gridCol>
                <a:gridCol w="1052175">
                  <a:extLst>
                    <a:ext uri="{9D8B030D-6E8A-4147-A177-3AD203B41FA5}">
                      <a16:colId xmlns:a16="http://schemas.microsoft.com/office/drawing/2014/main" val="1158773033"/>
                    </a:ext>
                  </a:extLst>
                </a:gridCol>
                <a:gridCol w="839894">
                  <a:extLst>
                    <a:ext uri="{9D8B030D-6E8A-4147-A177-3AD203B41FA5}">
                      <a16:colId xmlns:a16="http://schemas.microsoft.com/office/drawing/2014/main" val="2854652181"/>
                    </a:ext>
                  </a:extLst>
                </a:gridCol>
                <a:gridCol w="984491">
                  <a:extLst>
                    <a:ext uri="{9D8B030D-6E8A-4147-A177-3AD203B41FA5}">
                      <a16:colId xmlns:a16="http://schemas.microsoft.com/office/drawing/2014/main" val="177354465"/>
                    </a:ext>
                  </a:extLst>
                </a:gridCol>
              </a:tblGrid>
              <a:tr h="4897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Вид дохода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Исполнение 2022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2023 год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Отклонение исполнения от плана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Темп роста к 2022 г.,     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Отклонение от 2022 г.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330512"/>
                  </a:ext>
                </a:extLst>
              </a:tr>
              <a:tr h="601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исполнение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сумма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94612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Дотации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469 210,00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524 441,90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524 441,90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0,00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111,77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55 231,90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extLst>
                  <a:ext uri="{0D108BD9-81ED-4DB2-BD59-A6C34878D82A}">
                    <a16:rowId xmlns:a16="http://schemas.microsoft.com/office/drawing/2014/main" val="1751571153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Субсидии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151 787,70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727 470,64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658 700,18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90,55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-68 770,46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433,96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506 912,48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134824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Субвенции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1 112 769,91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919 666,05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916 343,28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99,64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-3 322,77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82,35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-196 426,63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extLst>
                  <a:ext uri="{0D108BD9-81ED-4DB2-BD59-A6C34878D82A}">
                    <a16:rowId xmlns:a16="http://schemas.microsoft.com/office/drawing/2014/main" val="739210909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Иные межбюджетные трансферты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55 355,58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12 895,38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12 761,47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98,96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-133,91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23,05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-42 594,11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403039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Прочие безвозмездные поступления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5 157,41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16 769,48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20 360,36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121,41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3 590,88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394,78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15 202,95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/>
                </a:tc>
                <a:extLst>
                  <a:ext uri="{0D108BD9-81ED-4DB2-BD59-A6C34878D82A}">
                    <a16:rowId xmlns:a16="http://schemas.microsoft.com/office/drawing/2014/main" val="1563663989"/>
                  </a:ext>
                </a:extLst>
              </a:tr>
              <a:tr h="79799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Возврат остатков субсидий, субвенций и ИМБТ, имеющих целевое назначение, прошлых 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-8 880,87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-1 584,57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-1 328,50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83,84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256,07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14,96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7 552,37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4995260"/>
                  </a:ext>
                </a:extLst>
              </a:tr>
              <a:tr h="259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Всего безвозмездные поступления: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1 785 399,73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2 199 658,88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2 131 278,69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96,89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-68 380,19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119,37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345 878,96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24" marR="9224" marT="922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80788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244384" y="1156757"/>
            <a:ext cx="15122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(тыс. рублей)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09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56407" y="13394"/>
            <a:ext cx="10224866" cy="1225195"/>
          </a:xfrm>
        </p:spPr>
        <p:txBody>
          <a:bodyPr>
            <a:noAutofit/>
          </a:bodyPr>
          <a:lstStyle/>
          <a:p>
            <a:r>
              <a:rPr lang="ru-RU" sz="20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Доходы бюджета Новоалександровского городского округа на 1 жителя в сравнении с аналогичными показателями других муниципальных образований Ставропольского края за </a:t>
            </a:r>
            <a:r>
              <a:rPr lang="ru-RU" sz="2000" dirty="0" smtClean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2023 </a:t>
            </a:r>
            <a:r>
              <a:rPr lang="ru-RU" sz="20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год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6092922"/>
              </p:ext>
            </p:extLst>
          </p:nvPr>
        </p:nvGraphicFramePr>
        <p:xfrm>
          <a:off x="5406617" y="1257300"/>
          <a:ext cx="6148410" cy="527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21744" y="3669201"/>
            <a:ext cx="3984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Доходы - всего, на 1 жителя, тыс. руб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36438" y="4556328"/>
            <a:ext cx="377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Налоговые и неналоговые доходы,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 1 жителя, тыс. руб.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36438" y="5384827"/>
            <a:ext cx="2872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Численность населения,              тыс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человек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139890098"/>
              </p:ext>
            </p:extLst>
          </p:nvPr>
        </p:nvGraphicFramePr>
        <p:xfrm>
          <a:off x="5753120" y="3078874"/>
          <a:ext cx="5656724" cy="1245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69" y="3514650"/>
            <a:ext cx="838723" cy="67843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9" y="4488708"/>
            <a:ext cx="781573" cy="7815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19" y="5333131"/>
            <a:ext cx="885825" cy="6299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87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5388139" y="5255200"/>
            <a:ext cx="5366584" cy="44144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5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7593219" y="5308409"/>
            <a:ext cx="3030325" cy="33502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8137" y="134487"/>
            <a:ext cx="10731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Новоалександровского  городского округа за 2023 год по видам источников поступлений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1624389" y="1482027"/>
            <a:ext cx="5366584" cy="441447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8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1624389" y="1525557"/>
            <a:ext cx="3030325" cy="3350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r>
              <a:rPr lang="ru-RU" altLang="zh-CN" sz="1200" dirty="0" smtClean="0">
                <a:latin typeface="微软雅黑" pitchFamily="34" charset="-122"/>
                <a:ea typeface="微软雅黑" pitchFamily="34" charset="-122"/>
              </a:rPr>
              <a:t>1 226 616,99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1624389" y="1946955"/>
            <a:ext cx="5366584" cy="44144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10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1672018" y="1990485"/>
            <a:ext cx="2833307" cy="33502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r>
              <a:rPr lang="ru-RU" altLang="zh-CN" sz="1200" dirty="0" smtClean="0">
                <a:latin typeface="微软雅黑" pitchFamily="34" charset="-122"/>
                <a:ea typeface="微软雅黑" pitchFamily="34" charset="-122"/>
              </a:rPr>
              <a:t>1 167 674,35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7275"/>
            <a:ext cx="2581005" cy="2134050"/>
          </a:xfrm>
          <a:prstGeom prst="rect">
            <a:avLst/>
          </a:prstGeom>
        </p:spPr>
      </p:pic>
      <p:sp>
        <p:nvSpPr>
          <p:cNvPr id="12" name="圆角矩形 19">
            <a:extLst>
              <a:ext uri="{FF2B5EF4-FFF2-40B4-BE49-F238E27FC236}">
                <a16:creationId xmlns:a16="http://schemas.microsoft.com/office/drawing/2014/main" id="{A8A9305C-9210-9D4A-8AF9-2B0D018C7AEB}"/>
              </a:ext>
            </a:extLst>
          </p:cNvPr>
          <p:cNvSpPr/>
          <p:nvPr/>
        </p:nvSpPr>
        <p:spPr>
          <a:xfrm>
            <a:off x="5388139" y="4779747"/>
            <a:ext cx="5366584" cy="441447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050" dirty="0"/>
          </a:p>
        </p:txBody>
      </p:sp>
      <p:sp>
        <p:nvSpPr>
          <p:cNvPr id="13" name="圆角矩形 20">
            <a:extLst>
              <a:ext uri="{FF2B5EF4-FFF2-40B4-BE49-F238E27FC236}">
                <a16:creationId xmlns:a16="http://schemas.microsoft.com/office/drawing/2014/main" id="{45DD1BE6-3D92-9F4B-B6BE-4F6813166718}"/>
              </a:ext>
            </a:extLst>
          </p:cNvPr>
          <p:cNvSpPr/>
          <p:nvPr/>
        </p:nvSpPr>
        <p:spPr>
          <a:xfrm>
            <a:off x="7267575" y="4832956"/>
            <a:ext cx="3355969" cy="3350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r"/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90385">
            <a:off x="9523421" y="4300258"/>
            <a:ext cx="2887654" cy="238759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249739" y="4286626"/>
            <a:ext cx="165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0740" y="5401476"/>
            <a:ext cx="2892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064" y="5210971"/>
            <a:ext cx="812119" cy="819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79032" y="2420531"/>
            <a:ext cx="4257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за счет собственных средств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57800" y="5719130"/>
            <a:ext cx="484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за счет межбюджетных трансфертов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14038" y="4804084"/>
            <a:ext cx="164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1 667 434,62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1018" y="5251261"/>
            <a:ext cx="164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1 594 326,25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4297680" y="872836"/>
            <a:ext cx="7664657" cy="4239491"/>
          </a:xfrm>
          <a:custGeom>
            <a:avLst/>
            <a:gdLst>
              <a:gd name="connsiteX0" fmla="*/ 7572895 w 7664657"/>
              <a:gd name="connsiteY0" fmla="*/ 0 h 4239491"/>
              <a:gd name="connsiteX1" fmla="*/ 7423265 w 7664657"/>
              <a:gd name="connsiteY1" fmla="*/ 623455 h 4239491"/>
              <a:gd name="connsiteX2" fmla="*/ 5503025 w 7664657"/>
              <a:gd name="connsiteY2" fmla="*/ 1213659 h 4239491"/>
              <a:gd name="connsiteX3" fmla="*/ 4754880 w 7664657"/>
              <a:gd name="connsiteY3" fmla="*/ 2202873 h 4239491"/>
              <a:gd name="connsiteX4" fmla="*/ 1163782 w 7664657"/>
              <a:gd name="connsiteY4" fmla="*/ 2718262 h 4239491"/>
              <a:gd name="connsiteX5" fmla="*/ 0 w 7664657"/>
              <a:gd name="connsiteY5" fmla="*/ 4239491 h 4239491"/>
              <a:gd name="connsiteX6" fmla="*/ 0 w 7664657"/>
              <a:gd name="connsiteY6" fmla="*/ 4239491 h 4239491"/>
              <a:gd name="connsiteX7" fmla="*/ 0 w 7664657"/>
              <a:gd name="connsiteY7" fmla="*/ 4239491 h 4239491"/>
              <a:gd name="connsiteX8" fmla="*/ 0 w 7664657"/>
              <a:gd name="connsiteY8" fmla="*/ 4239491 h 423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657" h="4239491">
                <a:moveTo>
                  <a:pt x="7572895" y="0"/>
                </a:moveTo>
                <a:cubicBezTo>
                  <a:pt x="7670569" y="210589"/>
                  <a:pt x="7768243" y="421179"/>
                  <a:pt x="7423265" y="623455"/>
                </a:cubicBezTo>
                <a:cubicBezTo>
                  <a:pt x="7078287" y="825731"/>
                  <a:pt x="5947756" y="950423"/>
                  <a:pt x="5503025" y="1213659"/>
                </a:cubicBezTo>
                <a:cubicBezTo>
                  <a:pt x="5058294" y="1476895"/>
                  <a:pt x="5478087" y="1952106"/>
                  <a:pt x="4754880" y="2202873"/>
                </a:cubicBezTo>
                <a:cubicBezTo>
                  <a:pt x="4031673" y="2453640"/>
                  <a:pt x="1956262" y="2378826"/>
                  <a:pt x="1163782" y="2718262"/>
                </a:cubicBezTo>
                <a:cubicBezTo>
                  <a:pt x="371302" y="3057698"/>
                  <a:pt x="0" y="4239491"/>
                  <a:pt x="0" y="4239491"/>
                </a:cubicBezTo>
                <a:lnTo>
                  <a:pt x="0" y="4239491"/>
                </a:lnTo>
                <a:lnTo>
                  <a:pt x="0" y="4239491"/>
                </a:lnTo>
                <a:lnTo>
                  <a:pt x="0" y="423949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0" y="3759720"/>
            <a:ext cx="4904509" cy="3114905"/>
          </a:xfrm>
          <a:custGeom>
            <a:avLst/>
            <a:gdLst>
              <a:gd name="connsiteX0" fmla="*/ 4904509 w 4904509"/>
              <a:gd name="connsiteY0" fmla="*/ 3114905 h 3114905"/>
              <a:gd name="connsiteX1" fmla="*/ 4438996 w 4904509"/>
              <a:gd name="connsiteY1" fmla="*/ 1643553 h 3114905"/>
              <a:gd name="connsiteX2" fmla="*/ 4289367 w 4904509"/>
              <a:gd name="connsiteY2" fmla="*/ 1360920 h 3114905"/>
              <a:gd name="connsiteX3" fmla="*/ 3549535 w 4904509"/>
              <a:gd name="connsiteY3" fmla="*/ 754091 h 3114905"/>
              <a:gd name="connsiteX4" fmla="*/ 2003367 w 4904509"/>
              <a:gd name="connsiteY4" fmla="*/ 72447 h 3114905"/>
              <a:gd name="connsiteX5" fmla="*/ 964276 w 4904509"/>
              <a:gd name="connsiteY5" fmla="*/ 22571 h 3114905"/>
              <a:gd name="connsiteX6" fmla="*/ 0 w 4904509"/>
              <a:gd name="connsiteY6" fmla="*/ 97385 h 311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04509" h="3114905">
                <a:moveTo>
                  <a:pt x="4904509" y="3114905"/>
                </a:moveTo>
                <a:cubicBezTo>
                  <a:pt x="4723014" y="2525394"/>
                  <a:pt x="4541520" y="1935884"/>
                  <a:pt x="4438996" y="1643553"/>
                </a:cubicBezTo>
                <a:cubicBezTo>
                  <a:pt x="4336472" y="1351222"/>
                  <a:pt x="4437610" y="1509164"/>
                  <a:pt x="4289367" y="1360920"/>
                </a:cubicBezTo>
                <a:cubicBezTo>
                  <a:pt x="4141124" y="1212676"/>
                  <a:pt x="3930535" y="968836"/>
                  <a:pt x="3549535" y="754091"/>
                </a:cubicBezTo>
                <a:cubicBezTo>
                  <a:pt x="3168535" y="539346"/>
                  <a:pt x="2434243" y="194367"/>
                  <a:pt x="2003367" y="72447"/>
                </a:cubicBezTo>
                <a:cubicBezTo>
                  <a:pt x="1572491" y="-49473"/>
                  <a:pt x="1298170" y="18415"/>
                  <a:pt x="964276" y="22571"/>
                </a:cubicBezTo>
                <a:cubicBezTo>
                  <a:pt x="630382" y="26727"/>
                  <a:pt x="315191" y="62056"/>
                  <a:pt x="0" y="9738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30" y="3956021"/>
            <a:ext cx="1158492" cy="915209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814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0421" y="155983"/>
            <a:ext cx="10647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Новоалександровского  городского округа за 2023 год в разрезе программных и непрограммных мероприятий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0"/>
          <p:cNvGrpSpPr/>
          <p:nvPr/>
        </p:nvGrpSpPr>
        <p:grpSpPr>
          <a:xfrm>
            <a:off x="687660" y="1112295"/>
            <a:ext cx="1659172" cy="1640028"/>
            <a:chOff x="620640" y="1246320"/>
            <a:chExt cx="2015999" cy="2003040"/>
          </a:xfrm>
        </p:grpSpPr>
        <p:grpSp>
          <p:nvGrpSpPr>
            <p:cNvPr id="6" name="Group 41"/>
            <p:cNvGrpSpPr/>
            <p:nvPr/>
          </p:nvGrpSpPr>
          <p:grpSpPr>
            <a:xfrm>
              <a:off x="620640" y="1246320"/>
              <a:ext cx="2015999" cy="2003040"/>
              <a:chOff x="620640" y="1246320"/>
              <a:chExt cx="2015999" cy="2003040"/>
            </a:xfrm>
          </p:grpSpPr>
          <p:grpSp>
            <p:nvGrpSpPr>
              <p:cNvPr id="8" name="Group 43"/>
              <p:cNvGrpSpPr/>
              <p:nvPr/>
            </p:nvGrpSpPr>
            <p:grpSpPr>
              <a:xfrm>
                <a:off x="620640" y="1246320"/>
                <a:ext cx="2015999" cy="2003040"/>
                <a:chOff x="620640" y="1246320"/>
                <a:chExt cx="2015999" cy="2003040"/>
              </a:xfrm>
            </p:grpSpPr>
            <p:sp>
              <p:nvSpPr>
                <p:cNvPr id="12" name="Freeform 47"/>
                <p:cNvSpPr/>
                <p:nvPr/>
              </p:nvSpPr>
              <p:spPr>
                <a:xfrm>
                  <a:off x="1035359" y="2251080"/>
                  <a:ext cx="1186920" cy="998280"/>
                </a:xfrm>
                <a:custGeom>
                  <a:avLst/>
                  <a:gdLst>
                    <a:gd name="f0" fmla="val 0"/>
                    <a:gd name="f1" fmla="val 189"/>
                    <a:gd name="f2" fmla="val 159"/>
                    <a:gd name="f3" fmla="val 129"/>
                    <a:gd name="f4" fmla="val 28"/>
                    <a:gd name="f5" fmla="val 149"/>
                    <a:gd name="f6" fmla="val 61"/>
                    <a:gd name="f7" fmla="val 95"/>
                    <a:gd name="f8" fmla="val 128"/>
                    <a:gd name="f9" fmla="val 16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89" h="159">
                      <a:moveTo>
                        <a:pt x="f0" y="f3"/>
                      </a:moveTo>
                      <a:cubicBezTo>
                        <a:pt x="f4" y="f5"/>
                        <a:pt x="f6" y="f2"/>
                        <a:pt x="f7" y="f2"/>
                      </a:cubicBezTo>
                      <a:cubicBezTo>
                        <a:pt x="f8" y="f2"/>
                        <a:pt x="f9" y="f5"/>
                        <a:pt x="f1" y="f3"/>
                      </a:cubicBezTo>
                      <a:lnTo>
                        <a:pt x="f7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3" name="Freeform 48"/>
                <p:cNvSpPr/>
                <p:nvPr/>
              </p:nvSpPr>
              <p:spPr>
                <a:xfrm>
                  <a:off x="721440" y="2251080"/>
                  <a:ext cx="909720" cy="810000"/>
                </a:xfrm>
                <a:custGeom>
                  <a:avLst/>
                  <a:gdLst>
                    <a:gd name="f0" fmla="val 0"/>
                    <a:gd name="f1" fmla="val 145"/>
                    <a:gd name="f2" fmla="val 129"/>
                    <a:gd name="f3" fmla="val 67"/>
                    <a:gd name="f4" fmla="val 11"/>
                    <a:gd name="f5" fmla="val 92"/>
                    <a:gd name="f6" fmla="val 28"/>
                    <a:gd name="f7" fmla="val 113"/>
                    <a:gd name="f8" fmla="val 5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5" h="129">
                      <a:moveTo>
                        <a:pt x="f0" y="f3"/>
                      </a:moveTo>
                      <a:cubicBezTo>
                        <a:pt x="f4" y="f5"/>
                        <a:pt x="f6" y="f7"/>
                        <a:pt x="f8" y="f2"/>
                      </a:cubicBezTo>
                      <a:lnTo>
                        <a:pt x="f1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4" name="Freeform 49"/>
                <p:cNvSpPr/>
                <p:nvPr/>
              </p:nvSpPr>
              <p:spPr>
                <a:xfrm>
                  <a:off x="620640" y="2182320"/>
                  <a:ext cx="1010879" cy="489600"/>
                </a:xfrm>
                <a:custGeom>
                  <a:avLst/>
                  <a:gdLst>
                    <a:gd name="f0" fmla="val 0"/>
                    <a:gd name="f1" fmla="val 161"/>
                    <a:gd name="f2" fmla="val 78"/>
                    <a:gd name="f3" fmla="val 1"/>
                    <a:gd name="f4" fmla="val 3"/>
                    <a:gd name="f5" fmla="val 7"/>
                    <a:gd name="f6" fmla="val 10"/>
                    <a:gd name="f7" fmla="val 34"/>
                    <a:gd name="f8" fmla="val 6"/>
                    <a:gd name="f9" fmla="val 57"/>
                    <a:gd name="f10" fmla="val 16"/>
                    <a:gd name="f11" fmla="val 1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1" h="78">
                      <a:moveTo>
                        <a:pt x="f3" y="f0"/>
                      </a:moveTo>
                      <a:cubicBezTo>
                        <a:pt x="f3" y="f4"/>
                        <a:pt x="f3" y="f5"/>
                        <a:pt x="f3" y="f6"/>
                      </a:cubicBezTo>
                      <a:cubicBezTo>
                        <a:pt x="f0" y="f7"/>
                        <a:pt x="f8" y="f9"/>
                        <a:pt x="f10" y="f2"/>
                      </a:cubicBezTo>
                      <a:lnTo>
                        <a:pt x="f1" y="f11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5" name="Freeform 50"/>
                <p:cNvSpPr/>
                <p:nvPr/>
              </p:nvSpPr>
              <p:spPr>
                <a:xfrm>
                  <a:off x="626760" y="1717200"/>
                  <a:ext cx="1004400" cy="533880"/>
                </a:xfrm>
                <a:custGeom>
                  <a:avLst/>
                  <a:gdLst>
                    <a:gd name="f0" fmla="val 0"/>
                    <a:gd name="f1" fmla="val 160"/>
                    <a:gd name="f2" fmla="val 85"/>
                    <a:gd name="f3" fmla="val 24"/>
                    <a:gd name="f4" fmla="val 10"/>
                    <a:gd name="f5" fmla="val 22"/>
                    <a:gd name="f6" fmla="val 2"/>
                    <a:gd name="f7" fmla="val 47"/>
                    <a:gd name="f8" fmla="val 74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85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6" name="Freeform 51"/>
                <p:cNvSpPr/>
                <p:nvPr/>
              </p:nvSpPr>
              <p:spPr>
                <a:xfrm>
                  <a:off x="778320" y="1371959"/>
                  <a:ext cx="852839" cy="879119"/>
                </a:xfrm>
                <a:custGeom>
                  <a:avLst/>
                  <a:gdLst>
                    <a:gd name="f0" fmla="val 0"/>
                    <a:gd name="f1" fmla="val 136"/>
                    <a:gd name="f2" fmla="val 140"/>
                    <a:gd name="f3" fmla="val 58"/>
                    <a:gd name="f4" fmla="val 34"/>
                    <a:gd name="f5" fmla="val 13"/>
                    <a:gd name="f6" fmla="val 14"/>
                    <a:gd name="f7" fmla="val 32"/>
                    <a:gd name="f8" fmla="val 5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6" h="140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7" name="Freeform 52"/>
                <p:cNvSpPr/>
                <p:nvPr/>
              </p:nvSpPr>
              <p:spPr>
                <a:xfrm>
                  <a:off x="1141560" y="1246320"/>
                  <a:ext cx="489961" cy="1004760"/>
                </a:xfrm>
                <a:custGeom>
                  <a:avLst/>
                  <a:gdLst>
                    <a:gd name="f0" fmla="val 0"/>
                    <a:gd name="f1" fmla="val 78"/>
                    <a:gd name="f2" fmla="val 160"/>
                    <a:gd name="f3" fmla="val 77"/>
                    <a:gd name="f4" fmla="val 50"/>
                    <a:gd name="f5" fmla="val 23"/>
                    <a:gd name="f6" fmla="val 6"/>
                    <a:gd name="f7" fmla="val 2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8" h="160">
                      <a:moveTo>
                        <a:pt x="f3" y="f0"/>
                      </a:moveTo>
                      <a:cubicBezTo>
                        <a:pt x="f4" y="f0"/>
                        <a:pt x="f5" y="f6"/>
                        <a:pt x="f0" y="f7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solidFill>
                      <a:srgbClr val="386C42"/>
                    </a:solidFill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8" name="Freeform 53"/>
                <p:cNvSpPr/>
                <p:nvPr/>
              </p:nvSpPr>
              <p:spPr>
                <a:xfrm>
                  <a:off x="1631520" y="1246320"/>
                  <a:ext cx="483840" cy="1004760"/>
                </a:xfrm>
                <a:custGeom>
                  <a:avLst/>
                  <a:gdLst>
                    <a:gd name="f0" fmla="val 0"/>
                    <a:gd name="f1" fmla="val 77"/>
                    <a:gd name="f2" fmla="val 160"/>
                    <a:gd name="f3" fmla="val 20"/>
                    <a:gd name="f4" fmla="val 54"/>
                    <a:gd name="f5" fmla="val 6"/>
                    <a:gd name="f6" fmla="val 2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7" h="160">
                      <a:moveTo>
                        <a:pt x="f1" y="f3"/>
                      </a:moveTo>
                      <a:cubicBezTo>
                        <a:pt x="f4" y="f5"/>
                        <a:pt x="f6" y="f0"/>
                        <a:pt x="f0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19" name="Freeform 54"/>
                <p:cNvSpPr/>
                <p:nvPr/>
              </p:nvSpPr>
              <p:spPr>
                <a:xfrm>
                  <a:off x="1631520" y="1371959"/>
                  <a:ext cx="847079" cy="879119"/>
                </a:xfrm>
                <a:custGeom>
                  <a:avLst/>
                  <a:gdLst>
                    <a:gd name="f0" fmla="val 0"/>
                    <a:gd name="f1" fmla="val 135"/>
                    <a:gd name="f2" fmla="val 140"/>
                    <a:gd name="f3" fmla="val 55"/>
                    <a:gd name="f4" fmla="val 121"/>
                    <a:gd name="f5" fmla="val 32"/>
                    <a:gd name="f6" fmla="val 101"/>
                    <a:gd name="f7" fmla="val 13"/>
                    <a:gd name="f8" fmla="val 7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5" h="140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20" name="Freeform 55"/>
                <p:cNvSpPr/>
                <p:nvPr/>
              </p:nvSpPr>
              <p:spPr>
                <a:xfrm>
                  <a:off x="1631520" y="1717200"/>
                  <a:ext cx="998280" cy="533880"/>
                </a:xfrm>
                <a:custGeom>
                  <a:avLst/>
                  <a:gdLst>
                    <a:gd name="f0" fmla="val 0"/>
                    <a:gd name="f1" fmla="val 159"/>
                    <a:gd name="f2" fmla="val 85"/>
                    <a:gd name="f3" fmla="val 74"/>
                    <a:gd name="f4" fmla="val 157"/>
                    <a:gd name="f5" fmla="val 47"/>
                    <a:gd name="f6" fmla="val 149"/>
                    <a:gd name="f7" fmla="val 22"/>
                    <a:gd name="f8" fmla="val 13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59" h="85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21" name="Freeform 56"/>
                <p:cNvSpPr/>
                <p:nvPr/>
              </p:nvSpPr>
              <p:spPr>
                <a:xfrm>
                  <a:off x="1631520" y="2182320"/>
                  <a:ext cx="1005119" cy="489600"/>
                </a:xfrm>
                <a:custGeom>
                  <a:avLst/>
                  <a:gdLst>
                    <a:gd name="f0" fmla="val 0"/>
                    <a:gd name="f1" fmla="val 160"/>
                    <a:gd name="f2" fmla="val 78"/>
                    <a:gd name="f3" fmla="val 144"/>
                    <a:gd name="f4" fmla="val 154"/>
                    <a:gd name="f5" fmla="val 57"/>
                    <a:gd name="f6" fmla="val 34"/>
                    <a:gd name="f7" fmla="val 11"/>
                    <a:gd name="f8" fmla="val 7"/>
                    <a:gd name="f9" fmla="val 159"/>
                    <a:gd name="f10" fmla="val 3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78">
                      <a:moveTo>
                        <a:pt x="f3" y="f2"/>
                      </a:moveTo>
                      <a:cubicBezTo>
                        <a:pt x="f4" y="f5"/>
                        <a:pt x="f1" y="f6"/>
                        <a:pt x="f1" y="f7"/>
                      </a:cubicBezTo>
                      <a:cubicBezTo>
                        <a:pt x="f1" y="f8"/>
                        <a:pt x="f9" y="f10"/>
                        <a:pt x="f9" y="f0"/>
                      </a:cubicBezTo>
                      <a:lnTo>
                        <a:pt x="f0" y="f7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05B16C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22" name="Freeform 57"/>
                <p:cNvSpPr/>
                <p:nvPr/>
              </p:nvSpPr>
              <p:spPr>
                <a:xfrm>
                  <a:off x="1631520" y="2251080"/>
                  <a:ext cx="903599" cy="810000"/>
                </a:xfrm>
                <a:custGeom>
                  <a:avLst/>
                  <a:gdLst>
                    <a:gd name="f0" fmla="val 0"/>
                    <a:gd name="f1" fmla="val 144"/>
                    <a:gd name="f2" fmla="val 129"/>
                    <a:gd name="f3" fmla="val 94"/>
                    <a:gd name="f4" fmla="val 116"/>
                    <a:gd name="f5" fmla="val 113"/>
                    <a:gd name="f6" fmla="val 133"/>
                    <a:gd name="f7" fmla="val 92"/>
                    <a:gd name="f8" fmla="val 6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4" h="129">
                      <a:moveTo>
                        <a:pt x="f3" y="f2"/>
                      </a:moveTo>
                      <a:cubicBezTo>
                        <a:pt x="f4" y="f5"/>
                        <a:pt x="f6" y="f7"/>
                        <a:pt x="f1" y="f8"/>
                      </a:cubicBezTo>
                      <a:lnTo>
                        <a:pt x="f0" y="f0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</p:grpSp>
          <p:sp>
            <p:nvSpPr>
              <p:cNvPr id="9" name="Freeform 44"/>
              <p:cNvSpPr/>
              <p:nvPr/>
            </p:nvSpPr>
            <p:spPr>
              <a:xfrm>
                <a:off x="1183842" y="2743268"/>
                <a:ext cx="927803" cy="403625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none" lIns="90000" tIns="46800" rIns="90000" bIns="46800" anchor="t" anchorCtr="0" compatLnSpc="0">
                <a:sp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buNone/>
                  <a:tabLst/>
                </a:pPr>
                <a:r>
                  <a:rPr lang="ru-RU" sz="1600" b="1" dirty="0" smtClean="0">
                    <a:solidFill>
                      <a:srgbClr val="05B16C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95,9</a:t>
                </a:r>
                <a:r>
                  <a:rPr lang="en-US" sz="1600" b="1" dirty="0" smtClean="0">
                    <a:solidFill>
                      <a:srgbClr val="05B16C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%</a:t>
                </a:r>
                <a:endParaRPr lang="en-US" sz="1600" b="1" dirty="0">
                  <a:solidFill>
                    <a:srgbClr val="05B16C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10" name="Freeform 45"/>
              <p:cNvSpPr/>
              <p:nvPr/>
            </p:nvSpPr>
            <p:spPr>
              <a:xfrm>
                <a:off x="1394999" y="2016360"/>
                <a:ext cx="429840" cy="4287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9360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11" name="Freeform 46"/>
              <p:cNvSpPr/>
              <p:nvPr/>
            </p:nvSpPr>
            <p:spPr>
              <a:xfrm>
                <a:off x="1566719" y="2187720"/>
                <a:ext cx="85320" cy="856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000000"/>
              </a:solidFill>
              <a:ln w="9360">
                <a:solidFill>
                  <a:srgbClr val="000000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7" name="Straight Connector 42"/>
            <p:cNvSpPr/>
            <p:nvPr/>
          </p:nvSpPr>
          <p:spPr>
            <a:xfrm>
              <a:off x="1599658" y="2230449"/>
              <a:ext cx="794341" cy="597098"/>
            </a:xfrm>
            <a:prstGeom prst="line">
              <a:avLst/>
            </a:prstGeom>
            <a:noFill/>
            <a:ln w="57240">
              <a:solidFill>
                <a:srgbClr val="FF0000"/>
              </a:solidFill>
              <a:prstDash val="solid"/>
              <a:miter/>
              <a:tailEnd type="arrow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lvl="0" rtl="0" hangingPunct="0">
                <a:buNone/>
                <a:tabLst/>
              </a:pPr>
              <a:endParaRPr lang="fr-FR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  <p:sp>
        <p:nvSpPr>
          <p:cNvPr id="23" name="Rectangle 7"/>
          <p:cNvSpPr/>
          <p:nvPr/>
        </p:nvSpPr>
        <p:spPr>
          <a:xfrm>
            <a:off x="243608" y="2858116"/>
            <a:ext cx="2431536" cy="63005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5B16C"/>
          </a:solidFill>
          <a:ln w="12600">
            <a:solidFill>
              <a:srgbClr val="DDDDDD">
                <a:alpha val="58000"/>
              </a:srgbClr>
            </a:solidFill>
            <a:prstDash val="solid"/>
            <a:miter/>
          </a:ln>
          <a:effectLst>
            <a:softEdge rad="38100"/>
          </a:effectLst>
        </p:spPr>
        <p:txBody>
          <a:bodyPr vert="horz" wrap="square" lIns="0" tIns="0" rIns="0" bIns="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buNone/>
              <a:tabLst/>
            </a:pPr>
            <a:r>
              <a:rPr lang="ru-RU" sz="1600" dirty="0" smtClean="0">
                <a:ea typeface="Arial" pitchFamily="34"/>
                <a:cs typeface="Arial" pitchFamily="34"/>
              </a:rPr>
              <a:t>Муниципальные программы</a:t>
            </a:r>
            <a:endParaRPr lang="en-GB" sz="1600" dirty="0">
              <a:ea typeface="Arial" pitchFamily="34"/>
              <a:cs typeface="Arial" pitchFamily="34"/>
            </a:endParaRPr>
          </a:p>
        </p:txBody>
      </p:sp>
      <p:sp>
        <p:nvSpPr>
          <p:cNvPr id="24" name="Rectangle 3"/>
          <p:cNvSpPr/>
          <p:nvPr/>
        </p:nvSpPr>
        <p:spPr>
          <a:xfrm>
            <a:off x="2472259" y="1599380"/>
            <a:ext cx="5032606" cy="57834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5400000"/>
          </a:gradFill>
          <a:ln w="12600">
            <a:solidFill>
              <a:srgbClr val="DDDDDD"/>
            </a:solidFill>
            <a:prstDash val="solid"/>
            <a:miter/>
          </a:ln>
          <a:effectLst>
            <a:softEdge rad="63500"/>
          </a:effectLst>
        </p:spPr>
        <p:txBody>
          <a:bodyPr vert="horz" wrap="square" lIns="36000" tIns="72000" rIns="36000" bIns="72000" anchor="t" anchorCtr="0" compatLnSpc="0">
            <a:spAutoFit/>
          </a:bodyPr>
          <a:lstStyle/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Уточненный план за 2023 год, тыс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. руб.  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2 672 491,67</a:t>
            </a:r>
          </a:p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Кассовое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исполнение за 2023 год, тыс.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руб.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–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2 561 467,51</a:t>
            </a:r>
            <a:endParaRPr lang="en-GB" sz="1400" dirty="0">
              <a:solidFill>
                <a:srgbClr val="000000"/>
              </a:solidFill>
              <a:ea typeface="Arial" pitchFamily="34"/>
              <a:cs typeface="Arial" pitchFamily="34"/>
            </a:endParaRPr>
          </a:p>
        </p:txBody>
      </p:sp>
      <p:grpSp>
        <p:nvGrpSpPr>
          <p:cNvPr id="25" name="Group 22"/>
          <p:cNvGrpSpPr/>
          <p:nvPr/>
        </p:nvGrpSpPr>
        <p:grpSpPr>
          <a:xfrm>
            <a:off x="8901629" y="1788585"/>
            <a:ext cx="1746172" cy="1760404"/>
            <a:chOff x="3564000" y="3068639"/>
            <a:chExt cx="2015998" cy="2003041"/>
          </a:xfrm>
        </p:grpSpPr>
        <p:grpSp>
          <p:nvGrpSpPr>
            <p:cNvPr id="26" name="Group 23"/>
            <p:cNvGrpSpPr/>
            <p:nvPr/>
          </p:nvGrpSpPr>
          <p:grpSpPr>
            <a:xfrm>
              <a:off x="3564000" y="3068639"/>
              <a:ext cx="2015998" cy="2003041"/>
              <a:chOff x="3564000" y="3068639"/>
              <a:chExt cx="2015998" cy="2003041"/>
            </a:xfrm>
          </p:grpSpPr>
          <p:grpSp>
            <p:nvGrpSpPr>
              <p:cNvPr id="28" name="Group 25"/>
              <p:cNvGrpSpPr/>
              <p:nvPr/>
            </p:nvGrpSpPr>
            <p:grpSpPr>
              <a:xfrm>
                <a:off x="3564000" y="3068639"/>
                <a:ext cx="2015998" cy="2003041"/>
                <a:chOff x="3564000" y="3068639"/>
                <a:chExt cx="2015998" cy="2003041"/>
              </a:xfrm>
            </p:grpSpPr>
            <p:sp>
              <p:nvSpPr>
                <p:cNvPr id="32" name="Freeform 29"/>
                <p:cNvSpPr/>
                <p:nvPr/>
              </p:nvSpPr>
              <p:spPr>
                <a:xfrm>
                  <a:off x="3978720" y="4073400"/>
                  <a:ext cx="1186920" cy="998280"/>
                </a:xfrm>
                <a:custGeom>
                  <a:avLst/>
                  <a:gdLst>
                    <a:gd name="f0" fmla="val 0"/>
                    <a:gd name="f1" fmla="val 189"/>
                    <a:gd name="f2" fmla="val 159"/>
                    <a:gd name="f3" fmla="val 129"/>
                    <a:gd name="f4" fmla="val 28"/>
                    <a:gd name="f5" fmla="val 149"/>
                    <a:gd name="f6" fmla="val 61"/>
                    <a:gd name="f7" fmla="val 95"/>
                    <a:gd name="f8" fmla="val 128"/>
                    <a:gd name="f9" fmla="val 16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89" h="159">
                      <a:moveTo>
                        <a:pt x="f0" y="f3"/>
                      </a:moveTo>
                      <a:cubicBezTo>
                        <a:pt x="f4" y="f5"/>
                        <a:pt x="f6" y="f2"/>
                        <a:pt x="f7" y="f2"/>
                      </a:cubicBezTo>
                      <a:cubicBezTo>
                        <a:pt x="f8" y="f2"/>
                        <a:pt x="f9" y="f5"/>
                        <a:pt x="f1" y="f3"/>
                      </a:cubicBezTo>
                      <a:lnTo>
                        <a:pt x="f7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3" name="Freeform 30"/>
                <p:cNvSpPr/>
                <p:nvPr/>
              </p:nvSpPr>
              <p:spPr>
                <a:xfrm>
                  <a:off x="3664800" y="4073400"/>
                  <a:ext cx="909720" cy="810000"/>
                </a:xfrm>
                <a:custGeom>
                  <a:avLst/>
                  <a:gdLst>
                    <a:gd name="f0" fmla="val 0"/>
                    <a:gd name="f1" fmla="val 145"/>
                    <a:gd name="f2" fmla="val 129"/>
                    <a:gd name="f3" fmla="val 67"/>
                    <a:gd name="f4" fmla="val 11"/>
                    <a:gd name="f5" fmla="val 92"/>
                    <a:gd name="f6" fmla="val 28"/>
                    <a:gd name="f7" fmla="val 113"/>
                    <a:gd name="f8" fmla="val 5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5" h="129">
                      <a:moveTo>
                        <a:pt x="f0" y="f3"/>
                      </a:moveTo>
                      <a:cubicBezTo>
                        <a:pt x="f4" y="f5"/>
                        <a:pt x="f6" y="f7"/>
                        <a:pt x="f8" y="f2"/>
                      </a:cubicBezTo>
                      <a:lnTo>
                        <a:pt x="f1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4" name="Freeform 31"/>
                <p:cNvSpPr/>
                <p:nvPr/>
              </p:nvSpPr>
              <p:spPr>
                <a:xfrm>
                  <a:off x="3564000" y="4004639"/>
                  <a:ext cx="1010879" cy="489600"/>
                </a:xfrm>
                <a:custGeom>
                  <a:avLst/>
                  <a:gdLst>
                    <a:gd name="f0" fmla="val 0"/>
                    <a:gd name="f1" fmla="val 161"/>
                    <a:gd name="f2" fmla="val 78"/>
                    <a:gd name="f3" fmla="val 1"/>
                    <a:gd name="f4" fmla="val 3"/>
                    <a:gd name="f5" fmla="val 7"/>
                    <a:gd name="f6" fmla="val 10"/>
                    <a:gd name="f7" fmla="val 34"/>
                    <a:gd name="f8" fmla="val 6"/>
                    <a:gd name="f9" fmla="val 57"/>
                    <a:gd name="f10" fmla="val 16"/>
                    <a:gd name="f11" fmla="val 1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1" h="78">
                      <a:moveTo>
                        <a:pt x="f3" y="f0"/>
                      </a:moveTo>
                      <a:cubicBezTo>
                        <a:pt x="f3" y="f4"/>
                        <a:pt x="f3" y="f5"/>
                        <a:pt x="f3" y="f6"/>
                      </a:cubicBezTo>
                      <a:cubicBezTo>
                        <a:pt x="f0" y="f7"/>
                        <a:pt x="f8" y="f9"/>
                        <a:pt x="f10" y="f2"/>
                      </a:cubicBezTo>
                      <a:lnTo>
                        <a:pt x="f1" y="f11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5" name="Freeform 32"/>
                <p:cNvSpPr/>
                <p:nvPr/>
              </p:nvSpPr>
              <p:spPr>
                <a:xfrm>
                  <a:off x="3570120" y="3539520"/>
                  <a:ext cx="1004400" cy="533880"/>
                </a:xfrm>
                <a:custGeom>
                  <a:avLst/>
                  <a:gdLst>
                    <a:gd name="f0" fmla="val 0"/>
                    <a:gd name="f1" fmla="val 160"/>
                    <a:gd name="f2" fmla="val 85"/>
                    <a:gd name="f3" fmla="val 24"/>
                    <a:gd name="f4" fmla="val 10"/>
                    <a:gd name="f5" fmla="val 22"/>
                    <a:gd name="f6" fmla="val 2"/>
                    <a:gd name="f7" fmla="val 47"/>
                    <a:gd name="f8" fmla="val 74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85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6" name="Freeform 33"/>
                <p:cNvSpPr/>
                <p:nvPr/>
              </p:nvSpPr>
              <p:spPr>
                <a:xfrm>
                  <a:off x="3721679" y="3194280"/>
                  <a:ext cx="852839" cy="879119"/>
                </a:xfrm>
                <a:custGeom>
                  <a:avLst/>
                  <a:gdLst>
                    <a:gd name="f0" fmla="val 0"/>
                    <a:gd name="f1" fmla="val 136"/>
                    <a:gd name="f2" fmla="val 140"/>
                    <a:gd name="f3" fmla="val 58"/>
                    <a:gd name="f4" fmla="val 34"/>
                    <a:gd name="f5" fmla="val 13"/>
                    <a:gd name="f6" fmla="val 14"/>
                    <a:gd name="f7" fmla="val 32"/>
                    <a:gd name="f8" fmla="val 5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6" h="140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7" name="Freeform 34"/>
                <p:cNvSpPr/>
                <p:nvPr/>
              </p:nvSpPr>
              <p:spPr>
                <a:xfrm>
                  <a:off x="4084920" y="3068639"/>
                  <a:ext cx="489960" cy="1004760"/>
                </a:xfrm>
                <a:custGeom>
                  <a:avLst/>
                  <a:gdLst>
                    <a:gd name="f0" fmla="val 0"/>
                    <a:gd name="f1" fmla="val 78"/>
                    <a:gd name="f2" fmla="val 160"/>
                    <a:gd name="f3" fmla="val 77"/>
                    <a:gd name="f4" fmla="val 50"/>
                    <a:gd name="f5" fmla="val 23"/>
                    <a:gd name="f6" fmla="val 6"/>
                    <a:gd name="f7" fmla="val 2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8" h="160">
                      <a:moveTo>
                        <a:pt x="f3" y="f0"/>
                      </a:moveTo>
                      <a:cubicBezTo>
                        <a:pt x="f4" y="f0"/>
                        <a:pt x="f5" y="f6"/>
                        <a:pt x="f0" y="f7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8" name="Freeform 35"/>
                <p:cNvSpPr/>
                <p:nvPr/>
              </p:nvSpPr>
              <p:spPr>
                <a:xfrm>
                  <a:off x="4574879" y="3068639"/>
                  <a:ext cx="483840" cy="1004760"/>
                </a:xfrm>
                <a:custGeom>
                  <a:avLst/>
                  <a:gdLst>
                    <a:gd name="f0" fmla="val 0"/>
                    <a:gd name="f1" fmla="val 77"/>
                    <a:gd name="f2" fmla="val 160"/>
                    <a:gd name="f3" fmla="val 20"/>
                    <a:gd name="f4" fmla="val 54"/>
                    <a:gd name="f5" fmla="val 6"/>
                    <a:gd name="f6" fmla="val 2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7" h="160">
                      <a:moveTo>
                        <a:pt x="f1" y="f3"/>
                      </a:moveTo>
                      <a:cubicBezTo>
                        <a:pt x="f4" y="f5"/>
                        <a:pt x="f6" y="f0"/>
                        <a:pt x="f0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39" name="Freeform 36"/>
                <p:cNvSpPr/>
                <p:nvPr/>
              </p:nvSpPr>
              <p:spPr>
                <a:xfrm>
                  <a:off x="4574879" y="3194280"/>
                  <a:ext cx="847079" cy="879119"/>
                </a:xfrm>
                <a:custGeom>
                  <a:avLst/>
                  <a:gdLst>
                    <a:gd name="f0" fmla="val 0"/>
                    <a:gd name="f1" fmla="val 135"/>
                    <a:gd name="f2" fmla="val 140"/>
                    <a:gd name="f3" fmla="val 55"/>
                    <a:gd name="f4" fmla="val 121"/>
                    <a:gd name="f5" fmla="val 32"/>
                    <a:gd name="f6" fmla="val 101"/>
                    <a:gd name="f7" fmla="val 13"/>
                    <a:gd name="f8" fmla="val 7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5" h="140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40" name="Freeform 37"/>
                <p:cNvSpPr/>
                <p:nvPr/>
              </p:nvSpPr>
              <p:spPr>
                <a:xfrm>
                  <a:off x="4574879" y="3539520"/>
                  <a:ext cx="998280" cy="533880"/>
                </a:xfrm>
                <a:custGeom>
                  <a:avLst/>
                  <a:gdLst>
                    <a:gd name="f0" fmla="val 0"/>
                    <a:gd name="f1" fmla="val 159"/>
                    <a:gd name="f2" fmla="val 85"/>
                    <a:gd name="f3" fmla="val 74"/>
                    <a:gd name="f4" fmla="val 157"/>
                    <a:gd name="f5" fmla="val 47"/>
                    <a:gd name="f6" fmla="val 149"/>
                    <a:gd name="f7" fmla="val 22"/>
                    <a:gd name="f8" fmla="val 13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59" h="85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41" name="Freeform 38"/>
                <p:cNvSpPr/>
                <p:nvPr/>
              </p:nvSpPr>
              <p:spPr>
                <a:xfrm>
                  <a:off x="4574879" y="4004639"/>
                  <a:ext cx="1005119" cy="489600"/>
                </a:xfrm>
                <a:custGeom>
                  <a:avLst/>
                  <a:gdLst>
                    <a:gd name="f0" fmla="val 0"/>
                    <a:gd name="f1" fmla="val 160"/>
                    <a:gd name="f2" fmla="val 78"/>
                    <a:gd name="f3" fmla="val 144"/>
                    <a:gd name="f4" fmla="val 154"/>
                    <a:gd name="f5" fmla="val 57"/>
                    <a:gd name="f6" fmla="val 34"/>
                    <a:gd name="f7" fmla="val 11"/>
                    <a:gd name="f8" fmla="val 7"/>
                    <a:gd name="f9" fmla="val 159"/>
                    <a:gd name="f10" fmla="val 3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78">
                      <a:moveTo>
                        <a:pt x="f3" y="f2"/>
                      </a:moveTo>
                      <a:cubicBezTo>
                        <a:pt x="f4" y="f5"/>
                        <a:pt x="f1" y="f6"/>
                        <a:pt x="f1" y="f7"/>
                      </a:cubicBezTo>
                      <a:cubicBezTo>
                        <a:pt x="f1" y="f8"/>
                        <a:pt x="f9" y="f10"/>
                        <a:pt x="f9" y="f0"/>
                      </a:cubicBezTo>
                      <a:lnTo>
                        <a:pt x="f0" y="f7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ED7D31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42" name="Freeform 39"/>
                <p:cNvSpPr/>
                <p:nvPr/>
              </p:nvSpPr>
              <p:spPr>
                <a:xfrm>
                  <a:off x="4574879" y="4073400"/>
                  <a:ext cx="903599" cy="810000"/>
                </a:xfrm>
                <a:custGeom>
                  <a:avLst/>
                  <a:gdLst>
                    <a:gd name="f0" fmla="val 0"/>
                    <a:gd name="f1" fmla="val 144"/>
                    <a:gd name="f2" fmla="val 129"/>
                    <a:gd name="f3" fmla="val 94"/>
                    <a:gd name="f4" fmla="val 116"/>
                    <a:gd name="f5" fmla="val 113"/>
                    <a:gd name="f6" fmla="val 133"/>
                    <a:gd name="f7" fmla="val 92"/>
                    <a:gd name="f8" fmla="val 6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4" h="129">
                      <a:moveTo>
                        <a:pt x="f3" y="f2"/>
                      </a:moveTo>
                      <a:cubicBezTo>
                        <a:pt x="f4" y="f5"/>
                        <a:pt x="f6" y="f7"/>
                        <a:pt x="f1" y="f8"/>
                      </a:cubicBezTo>
                      <a:lnTo>
                        <a:pt x="f0" y="f0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</p:grpSp>
          <p:sp>
            <p:nvSpPr>
              <p:cNvPr id="29" name="Freeform 26"/>
              <p:cNvSpPr/>
              <p:nvPr/>
            </p:nvSpPr>
            <p:spPr>
              <a:xfrm>
                <a:off x="4097089" y="4549451"/>
                <a:ext cx="1049547" cy="443147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none" lIns="90000" tIns="46800" rIns="90000" bIns="46800" anchor="t" anchorCtr="0" compatLnSpc="0">
                <a:sp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buNone/>
                  <a:tabLst/>
                </a:pPr>
                <a:r>
                  <a:rPr lang="ru-RU" sz="2000" b="1" dirty="0" smtClean="0">
                    <a:solidFill>
                      <a:srgbClr val="ED7D31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90,5</a:t>
                </a:r>
                <a:r>
                  <a:rPr lang="en-US" sz="2000" b="1" dirty="0" smtClean="0">
                    <a:solidFill>
                      <a:srgbClr val="ED7D31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%</a:t>
                </a:r>
                <a:endParaRPr lang="en-US" sz="2000" b="1" dirty="0">
                  <a:solidFill>
                    <a:srgbClr val="ED7D31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30" name="Freeform 27"/>
              <p:cNvSpPr/>
              <p:nvPr/>
            </p:nvSpPr>
            <p:spPr>
              <a:xfrm>
                <a:off x="4338360" y="3838680"/>
                <a:ext cx="429840" cy="4287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9360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31" name="Freeform 28"/>
              <p:cNvSpPr/>
              <p:nvPr/>
            </p:nvSpPr>
            <p:spPr>
              <a:xfrm>
                <a:off x="4510079" y="4010039"/>
                <a:ext cx="85320" cy="856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000000"/>
              </a:solidFill>
              <a:ln w="9360">
                <a:solidFill>
                  <a:srgbClr val="000000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27" name="Straight Connector 24"/>
            <p:cNvSpPr/>
            <p:nvPr/>
          </p:nvSpPr>
          <p:spPr>
            <a:xfrm>
              <a:off x="4549679" y="4041358"/>
              <a:ext cx="872280" cy="481681"/>
            </a:xfrm>
            <a:prstGeom prst="line">
              <a:avLst/>
            </a:prstGeom>
            <a:noFill/>
            <a:ln w="57240">
              <a:solidFill>
                <a:srgbClr val="FF0000"/>
              </a:solidFill>
              <a:prstDash val="solid"/>
              <a:miter/>
              <a:tailEnd type="arrow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lvl="0" rtl="0" hangingPunct="0">
                <a:buNone/>
                <a:tabLst/>
              </a:pPr>
              <a:endParaRPr lang="fr-FR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  <p:sp>
        <p:nvSpPr>
          <p:cNvPr id="43" name="Rectangle 7"/>
          <p:cNvSpPr/>
          <p:nvPr/>
        </p:nvSpPr>
        <p:spPr>
          <a:xfrm>
            <a:off x="8581081" y="3609421"/>
            <a:ext cx="2501888" cy="51826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ED7D31"/>
          </a:solidFill>
          <a:ln w="12600">
            <a:solidFill>
              <a:srgbClr val="DDDDDD"/>
            </a:solidFill>
            <a:prstDash val="solid"/>
            <a:miter/>
          </a:ln>
        </p:spPr>
        <p:txBody>
          <a:bodyPr vert="horz" wrap="square" lIns="0" tIns="0" rIns="0" bIns="0" anchor="ctr" anchorCtr="0" compatLnSpc="0">
            <a:noAutofit/>
          </a:bodyPr>
          <a:lstStyle/>
          <a:p>
            <a:pPr lvl="0" algn="ctr" hangingPunct="0"/>
            <a:r>
              <a:rPr lang="ru-RU" sz="1600" b="1" dirty="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Непрограммные мероприятия</a:t>
            </a:r>
            <a:endParaRPr lang="en-GB" sz="1600" b="1" dirty="0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45" name="Rectangle 3"/>
          <p:cNvSpPr/>
          <p:nvPr/>
        </p:nvSpPr>
        <p:spPr>
          <a:xfrm>
            <a:off x="3828019" y="2752323"/>
            <a:ext cx="5032606" cy="57834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5400000"/>
          </a:gradFill>
          <a:ln w="12600">
            <a:solidFill>
              <a:srgbClr val="DDDDDD"/>
            </a:solidFill>
            <a:prstDash val="solid"/>
            <a:miter/>
          </a:ln>
          <a:effectLst>
            <a:softEdge rad="63500"/>
          </a:effectLst>
        </p:spPr>
        <p:txBody>
          <a:bodyPr vert="horz" wrap="square" lIns="36000" tIns="72000" rIns="36000" bIns="72000" anchor="t" anchorCtr="0" compatLnSpc="0">
            <a:spAutoFit/>
          </a:bodyPr>
          <a:lstStyle/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Уточненный план за 2023 год, тыс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. руб.  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221 559,94</a:t>
            </a:r>
          </a:p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Кассовое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исполнение за 2023 год, тыс.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руб. </a:t>
            </a: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–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200 533,09</a:t>
            </a:r>
            <a:endParaRPr lang="en-GB" sz="1400" dirty="0">
              <a:solidFill>
                <a:srgbClr val="000000"/>
              </a:solidFill>
              <a:ea typeface="Arial" pitchFamily="34"/>
              <a:cs typeface="Arial" pitchFamily="34"/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2954657" y="1101687"/>
            <a:ext cx="8463713" cy="5278167"/>
          </a:xfrm>
          <a:custGeom>
            <a:avLst/>
            <a:gdLst>
              <a:gd name="connsiteX0" fmla="*/ 7180861 w 8463713"/>
              <a:gd name="connsiteY0" fmla="*/ 0 h 5278167"/>
              <a:gd name="connsiteX1" fmla="*/ 4856302 w 8463713"/>
              <a:gd name="connsiteY1" fmla="*/ 1156771 h 5278167"/>
              <a:gd name="connsiteX2" fmla="*/ 735994 w 8463713"/>
              <a:gd name="connsiteY2" fmla="*/ 1344058 h 5278167"/>
              <a:gd name="connsiteX3" fmla="*/ 559724 w 8463713"/>
              <a:gd name="connsiteY3" fmla="*/ 2511846 h 5278167"/>
              <a:gd name="connsiteX4" fmla="*/ 6497815 w 8463713"/>
              <a:gd name="connsiteY4" fmla="*/ 3668617 h 5278167"/>
              <a:gd name="connsiteX5" fmla="*/ 8194413 w 8463713"/>
              <a:gd name="connsiteY5" fmla="*/ 5089793 h 5278167"/>
              <a:gd name="connsiteX6" fmla="*/ 8436784 w 8463713"/>
              <a:gd name="connsiteY6" fmla="*/ 5221995 h 527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3713" h="5278167">
                <a:moveTo>
                  <a:pt x="7180861" y="0"/>
                </a:moveTo>
                <a:cubicBezTo>
                  <a:pt x="6555654" y="466380"/>
                  <a:pt x="5930447" y="932761"/>
                  <a:pt x="4856302" y="1156771"/>
                </a:cubicBezTo>
                <a:cubicBezTo>
                  <a:pt x="3782157" y="1380781"/>
                  <a:pt x="1452090" y="1118212"/>
                  <a:pt x="735994" y="1344058"/>
                </a:cubicBezTo>
                <a:cubicBezTo>
                  <a:pt x="19898" y="1569904"/>
                  <a:pt x="-400580" y="2124420"/>
                  <a:pt x="559724" y="2511846"/>
                </a:cubicBezTo>
                <a:cubicBezTo>
                  <a:pt x="1520027" y="2899273"/>
                  <a:pt x="5225367" y="3238959"/>
                  <a:pt x="6497815" y="3668617"/>
                </a:cubicBezTo>
                <a:cubicBezTo>
                  <a:pt x="7770263" y="4098275"/>
                  <a:pt x="7871252" y="4830897"/>
                  <a:pt x="8194413" y="5089793"/>
                </a:cubicBezTo>
                <a:cubicBezTo>
                  <a:pt x="8517574" y="5348689"/>
                  <a:pt x="8477179" y="5285342"/>
                  <a:pt x="8436784" y="52219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Group 3"/>
          <p:cNvGrpSpPr/>
          <p:nvPr/>
        </p:nvGrpSpPr>
        <p:grpSpPr>
          <a:xfrm>
            <a:off x="2536700" y="3749751"/>
            <a:ext cx="2015999" cy="2003040"/>
            <a:chOff x="6507000" y="1246320"/>
            <a:chExt cx="2015999" cy="2003040"/>
          </a:xfrm>
        </p:grpSpPr>
        <p:grpSp>
          <p:nvGrpSpPr>
            <p:cNvPr id="48" name="Group 4"/>
            <p:cNvGrpSpPr/>
            <p:nvPr/>
          </p:nvGrpSpPr>
          <p:grpSpPr>
            <a:xfrm>
              <a:off x="6507000" y="1246320"/>
              <a:ext cx="2015999" cy="2003040"/>
              <a:chOff x="6507000" y="1246320"/>
              <a:chExt cx="2015999" cy="2003040"/>
            </a:xfrm>
          </p:grpSpPr>
          <p:grpSp>
            <p:nvGrpSpPr>
              <p:cNvPr id="50" name="Group 6"/>
              <p:cNvGrpSpPr/>
              <p:nvPr/>
            </p:nvGrpSpPr>
            <p:grpSpPr>
              <a:xfrm>
                <a:off x="6507000" y="1246320"/>
                <a:ext cx="2015999" cy="2003040"/>
                <a:chOff x="6507000" y="1246320"/>
                <a:chExt cx="2015999" cy="2003040"/>
              </a:xfrm>
            </p:grpSpPr>
            <p:sp>
              <p:nvSpPr>
                <p:cNvPr id="54" name="Freeform 10"/>
                <p:cNvSpPr/>
                <p:nvPr/>
              </p:nvSpPr>
              <p:spPr>
                <a:xfrm>
                  <a:off x="6921720" y="2251080"/>
                  <a:ext cx="1186920" cy="998280"/>
                </a:xfrm>
                <a:custGeom>
                  <a:avLst/>
                  <a:gdLst>
                    <a:gd name="f0" fmla="val 0"/>
                    <a:gd name="f1" fmla="val 189"/>
                    <a:gd name="f2" fmla="val 159"/>
                    <a:gd name="f3" fmla="val 129"/>
                    <a:gd name="f4" fmla="val 28"/>
                    <a:gd name="f5" fmla="val 149"/>
                    <a:gd name="f6" fmla="val 61"/>
                    <a:gd name="f7" fmla="val 95"/>
                    <a:gd name="f8" fmla="val 128"/>
                    <a:gd name="f9" fmla="val 16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89" h="159">
                      <a:moveTo>
                        <a:pt x="f0" y="f3"/>
                      </a:moveTo>
                      <a:cubicBezTo>
                        <a:pt x="f4" y="f5"/>
                        <a:pt x="f6" y="f2"/>
                        <a:pt x="f7" y="f2"/>
                      </a:cubicBezTo>
                      <a:cubicBezTo>
                        <a:pt x="f8" y="f2"/>
                        <a:pt x="f9" y="f5"/>
                        <a:pt x="f1" y="f3"/>
                      </a:cubicBezTo>
                      <a:lnTo>
                        <a:pt x="f7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55" name="Freeform 11"/>
                <p:cNvSpPr/>
                <p:nvPr/>
              </p:nvSpPr>
              <p:spPr>
                <a:xfrm>
                  <a:off x="6607800" y="2251080"/>
                  <a:ext cx="909720" cy="810000"/>
                </a:xfrm>
                <a:custGeom>
                  <a:avLst/>
                  <a:gdLst>
                    <a:gd name="f0" fmla="val 0"/>
                    <a:gd name="f1" fmla="val 145"/>
                    <a:gd name="f2" fmla="val 129"/>
                    <a:gd name="f3" fmla="val 67"/>
                    <a:gd name="f4" fmla="val 11"/>
                    <a:gd name="f5" fmla="val 92"/>
                    <a:gd name="f6" fmla="val 28"/>
                    <a:gd name="f7" fmla="val 113"/>
                    <a:gd name="f8" fmla="val 5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5" h="129">
                      <a:moveTo>
                        <a:pt x="f0" y="f3"/>
                      </a:moveTo>
                      <a:cubicBezTo>
                        <a:pt x="f4" y="f5"/>
                        <a:pt x="f6" y="f7"/>
                        <a:pt x="f8" y="f2"/>
                      </a:cubicBezTo>
                      <a:lnTo>
                        <a:pt x="f1" y="f0"/>
                      </a:lnTo>
                      <a:lnTo>
                        <a:pt x="f0" y="f3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56" name="Freeform 12"/>
                <p:cNvSpPr/>
                <p:nvPr/>
              </p:nvSpPr>
              <p:spPr>
                <a:xfrm>
                  <a:off x="6507000" y="2182320"/>
                  <a:ext cx="1010879" cy="489600"/>
                </a:xfrm>
                <a:custGeom>
                  <a:avLst/>
                  <a:gdLst>
                    <a:gd name="f0" fmla="val 0"/>
                    <a:gd name="f1" fmla="val 161"/>
                    <a:gd name="f2" fmla="val 78"/>
                    <a:gd name="f3" fmla="val 1"/>
                    <a:gd name="f4" fmla="val 3"/>
                    <a:gd name="f5" fmla="val 7"/>
                    <a:gd name="f6" fmla="val 10"/>
                    <a:gd name="f7" fmla="val 34"/>
                    <a:gd name="f8" fmla="val 6"/>
                    <a:gd name="f9" fmla="val 57"/>
                    <a:gd name="f10" fmla="val 16"/>
                    <a:gd name="f11" fmla="val 1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1" h="78">
                      <a:moveTo>
                        <a:pt x="f3" y="f0"/>
                      </a:moveTo>
                      <a:cubicBezTo>
                        <a:pt x="f3" y="f4"/>
                        <a:pt x="f3" y="f5"/>
                        <a:pt x="f3" y="f6"/>
                      </a:cubicBezTo>
                      <a:cubicBezTo>
                        <a:pt x="f0" y="f7"/>
                        <a:pt x="f8" y="f9"/>
                        <a:pt x="f10" y="f2"/>
                      </a:cubicBezTo>
                      <a:lnTo>
                        <a:pt x="f1" y="f11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57" name="Freeform 13"/>
                <p:cNvSpPr/>
                <p:nvPr/>
              </p:nvSpPr>
              <p:spPr>
                <a:xfrm>
                  <a:off x="6513120" y="1717200"/>
                  <a:ext cx="1004400" cy="533880"/>
                </a:xfrm>
                <a:custGeom>
                  <a:avLst/>
                  <a:gdLst>
                    <a:gd name="f0" fmla="val 0"/>
                    <a:gd name="f1" fmla="val 160"/>
                    <a:gd name="f2" fmla="val 85"/>
                    <a:gd name="f3" fmla="val 24"/>
                    <a:gd name="f4" fmla="val 10"/>
                    <a:gd name="f5" fmla="val 22"/>
                    <a:gd name="f6" fmla="val 2"/>
                    <a:gd name="f7" fmla="val 47"/>
                    <a:gd name="f8" fmla="val 74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85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58" name="Freeform 14"/>
                <p:cNvSpPr/>
                <p:nvPr/>
              </p:nvSpPr>
              <p:spPr>
                <a:xfrm>
                  <a:off x="6664680" y="1371959"/>
                  <a:ext cx="852839" cy="879119"/>
                </a:xfrm>
                <a:custGeom>
                  <a:avLst/>
                  <a:gdLst>
                    <a:gd name="f0" fmla="val 0"/>
                    <a:gd name="f1" fmla="val 136"/>
                    <a:gd name="f2" fmla="val 140"/>
                    <a:gd name="f3" fmla="val 58"/>
                    <a:gd name="f4" fmla="val 34"/>
                    <a:gd name="f5" fmla="val 13"/>
                    <a:gd name="f6" fmla="val 14"/>
                    <a:gd name="f7" fmla="val 32"/>
                    <a:gd name="f8" fmla="val 5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6" h="140">
                      <a:moveTo>
                        <a:pt x="f3" y="f0"/>
                      </a:moveTo>
                      <a:cubicBezTo>
                        <a:pt x="f4" y="f5"/>
                        <a:pt x="f6" y="f7"/>
                        <a:pt x="f0" y="f8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59" name="Freeform 15"/>
                <p:cNvSpPr/>
                <p:nvPr/>
              </p:nvSpPr>
              <p:spPr>
                <a:xfrm>
                  <a:off x="7027919" y="1246320"/>
                  <a:ext cx="489960" cy="1004760"/>
                </a:xfrm>
                <a:custGeom>
                  <a:avLst/>
                  <a:gdLst>
                    <a:gd name="f0" fmla="val 0"/>
                    <a:gd name="f1" fmla="val 78"/>
                    <a:gd name="f2" fmla="val 160"/>
                    <a:gd name="f3" fmla="val 77"/>
                    <a:gd name="f4" fmla="val 50"/>
                    <a:gd name="f5" fmla="val 23"/>
                    <a:gd name="f6" fmla="val 6"/>
                    <a:gd name="f7" fmla="val 20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8" h="160">
                      <a:moveTo>
                        <a:pt x="f3" y="f0"/>
                      </a:moveTo>
                      <a:cubicBezTo>
                        <a:pt x="f4" y="f0"/>
                        <a:pt x="f5" y="f6"/>
                        <a:pt x="f0" y="f7"/>
                      </a:cubicBezTo>
                      <a:lnTo>
                        <a:pt x="f1" y="f2"/>
                      </a:lnTo>
                      <a:lnTo>
                        <a:pt x="f3" y="f0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60" name="Freeform 16"/>
                <p:cNvSpPr/>
                <p:nvPr/>
              </p:nvSpPr>
              <p:spPr>
                <a:xfrm>
                  <a:off x="7517880" y="1246320"/>
                  <a:ext cx="483840" cy="1004760"/>
                </a:xfrm>
                <a:custGeom>
                  <a:avLst/>
                  <a:gdLst>
                    <a:gd name="f0" fmla="val 0"/>
                    <a:gd name="f1" fmla="val 77"/>
                    <a:gd name="f2" fmla="val 160"/>
                    <a:gd name="f3" fmla="val 20"/>
                    <a:gd name="f4" fmla="val 54"/>
                    <a:gd name="f5" fmla="val 6"/>
                    <a:gd name="f6" fmla="val 2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77" h="160">
                      <a:moveTo>
                        <a:pt x="f1" y="f3"/>
                      </a:moveTo>
                      <a:cubicBezTo>
                        <a:pt x="f4" y="f5"/>
                        <a:pt x="f6" y="f0"/>
                        <a:pt x="f0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61" name="Freeform 17"/>
                <p:cNvSpPr/>
                <p:nvPr/>
              </p:nvSpPr>
              <p:spPr>
                <a:xfrm>
                  <a:off x="7517880" y="1371959"/>
                  <a:ext cx="847079" cy="879119"/>
                </a:xfrm>
                <a:custGeom>
                  <a:avLst/>
                  <a:gdLst>
                    <a:gd name="f0" fmla="val 0"/>
                    <a:gd name="f1" fmla="val 135"/>
                    <a:gd name="f2" fmla="val 140"/>
                    <a:gd name="f3" fmla="val 55"/>
                    <a:gd name="f4" fmla="val 121"/>
                    <a:gd name="f5" fmla="val 32"/>
                    <a:gd name="f6" fmla="val 101"/>
                    <a:gd name="f7" fmla="val 13"/>
                    <a:gd name="f8" fmla="val 7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35" h="140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62" name="Freeform 18"/>
                <p:cNvSpPr/>
                <p:nvPr/>
              </p:nvSpPr>
              <p:spPr>
                <a:xfrm>
                  <a:off x="7517880" y="1717200"/>
                  <a:ext cx="998280" cy="533880"/>
                </a:xfrm>
                <a:custGeom>
                  <a:avLst/>
                  <a:gdLst>
                    <a:gd name="f0" fmla="val 0"/>
                    <a:gd name="f1" fmla="val 159"/>
                    <a:gd name="f2" fmla="val 85"/>
                    <a:gd name="f3" fmla="val 74"/>
                    <a:gd name="f4" fmla="val 157"/>
                    <a:gd name="f5" fmla="val 47"/>
                    <a:gd name="f6" fmla="val 149"/>
                    <a:gd name="f7" fmla="val 22"/>
                    <a:gd name="f8" fmla="val 135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59" h="85">
                      <a:moveTo>
                        <a:pt x="f1" y="f3"/>
                      </a:moveTo>
                      <a:cubicBezTo>
                        <a:pt x="f4" y="f5"/>
                        <a:pt x="f6" y="f7"/>
                        <a:pt x="f8" y="f0"/>
                      </a:cubicBezTo>
                      <a:lnTo>
                        <a:pt x="f0" y="f2"/>
                      </a:lnTo>
                      <a:lnTo>
                        <a:pt x="f1" y="f3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63" name="Freeform 19"/>
                <p:cNvSpPr/>
                <p:nvPr/>
              </p:nvSpPr>
              <p:spPr>
                <a:xfrm>
                  <a:off x="7517880" y="2182320"/>
                  <a:ext cx="1005119" cy="489600"/>
                </a:xfrm>
                <a:custGeom>
                  <a:avLst/>
                  <a:gdLst>
                    <a:gd name="f0" fmla="val 0"/>
                    <a:gd name="f1" fmla="val 160"/>
                    <a:gd name="f2" fmla="val 78"/>
                    <a:gd name="f3" fmla="val 144"/>
                    <a:gd name="f4" fmla="val 154"/>
                    <a:gd name="f5" fmla="val 57"/>
                    <a:gd name="f6" fmla="val 34"/>
                    <a:gd name="f7" fmla="val 11"/>
                    <a:gd name="f8" fmla="val 7"/>
                    <a:gd name="f9" fmla="val 159"/>
                    <a:gd name="f10" fmla="val 3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60" h="78">
                      <a:moveTo>
                        <a:pt x="f3" y="f2"/>
                      </a:moveTo>
                      <a:cubicBezTo>
                        <a:pt x="f4" y="f5"/>
                        <a:pt x="f1" y="f6"/>
                        <a:pt x="f1" y="f7"/>
                      </a:cubicBezTo>
                      <a:cubicBezTo>
                        <a:pt x="f1" y="f8"/>
                        <a:pt x="f9" y="f10"/>
                        <a:pt x="f9" y="f0"/>
                      </a:cubicBezTo>
                      <a:lnTo>
                        <a:pt x="f0" y="f7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0085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  <p:sp>
              <p:nvSpPr>
                <p:cNvPr id="64" name="Freeform 20"/>
                <p:cNvSpPr/>
                <p:nvPr/>
              </p:nvSpPr>
              <p:spPr>
                <a:xfrm>
                  <a:off x="7517880" y="2251080"/>
                  <a:ext cx="903599" cy="810000"/>
                </a:xfrm>
                <a:custGeom>
                  <a:avLst/>
                  <a:gdLst>
                    <a:gd name="f0" fmla="val 0"/>
                    <a:gd name="f1" fmla="val 144"/>
                    <a:gd name="f2" fmla="val 129"/>
                    <a:gd name="f3" fmla="val 94"/>
                    <a:gd name="f4" fmla="val 116"/>
                    <a:gd name="f5" fmla="val 113"/>
                    <a:gd name="f6" fmla="val 133"/>
                    <a:gd name="f7" fmla="val 92"/>
                    <a:gd name="f8" fmla="val 67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l" t="t" r="r" b="b"/>
                  <a:pathLst>
                    <a:path w="144" h="129">
                      <a:moveTo>
                        <a:pt x="f3" y="f2"/>
                      </a:moveTo>
                      <a:cubicBezTo>
                        <a:pt x="f4" y="f5"/>
                        <a:pt x="f6" y="f7"/>
                        <a:pt x="f1" y="f8"/>
                      </a:cubicBezTo>
                      <a:lnTo>
                        <a:pt x="f0" y="f0"/>
                      </a:lnTo>
                      <a:lnTo>
                        <a:pt x="f3" y="f2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36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0000" tIns="46800" rIns="90000" bIns="46800" anchor="t" anchorCtr="0" compatLnSpc="0">
                  <a:noAutofit/>
                </a:bodyPr>
                <a:lstStyle/>
                <a:p>
                  <a:pPr lvl="0" rtl="0" hangingPunct="0">
                    <a:buNone/>
                    <a:tabLst/>
                  </a:pPr>
                  <a:endParaRPr lang="fr-FR" sz="2400">
                    <a:latin typeface="Times New Roman" pitchFamily="18"/>
                    <a:ea typeface="Arial Unicode MS" pitchFamily="2"/>
                    <a:cs typeface="Tahoma" pitchFamily="2"/>
                  </a:endParaRPr>
                </a:p>
              </p:txBody>
            </p:sp>
          </p:grpSp>
          <p:sp>
            <p:nvSpPr>
              <p:cNvPr id="51" name="Freeform 7"/>
              <p:cNvSpPr/>
              <p:nvPr/>
            </p:nvSpPr>
            <p:spPr>
              <a:xfrm>
                <a:off x="6968999" y="2700720"/>
                <a:ext cx="1054562" cy="448393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none" lIns="90000" tIns="46800" rIns="90000" bIns="46800" anchor="t" anchorCtr="0" compatLnSpc="0">
                <a:sp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buNone/>
                  <a:tabLst/>
                </a:pPr>
                <a:r>
                  <a:rPr lang="ru-RU" sz="2400" b="1" dirty="0" smtClean="0">
                    <a:solidFill>
                      <a:srgbClr val="0085B2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95,4</a:t>
                </a:r>
                <a:r>
                  <a:rPr lang="en-US" sz="2400" b="1" dirty="0" smtClean="0">
                    <a:solidFill>
                      <a:srgbClr val="0085B2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%</a:t>
                </a:r>
                <a:endParaRPr lang="en-US" sz="2400" b="1" dirty="0">
                  <a:solidFill>
                    <a:srgbClr val="0085B2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52" name="Freeform 8"/>
              <p:cNvSpPr/>
              <p:nvPr/>
            </p:nvSpPr>
            <p:spPr>
              <a:xfrm>
                <a:off x="7281360" y="2016360"/>
                <a:ext cx="429840" cy="4287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9360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  <p:sp>
            <p:nvSpPr>
              <p:cNvPr id="53" name="Freeform 9"/>
              <p:cNvSpPr/>
              <p:nvPr/>
            </p:nvSpPr>
            <p:spPr>
              <a:xfrm>
                <a:off x="7453080" y="2187720"/>
                <a:ext cx="85320" cy="856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000000"/>
              </a:solidFill>
              <a:ln w="9360">
                <a:solidFill>
                  <a:srgbClr val="000000"/>
                </a:solidFill>
                <a:prstDash val="solid"/>
                <a:miter/>
              </a:ln>
            </p:spPr>
            <p:txBody>
              <a:bodyPr vert="horz" wrap="none" lIns="90000" tIns="46800" rIns="90000" bIns="46800" anchor="ctr" anchorCtr="0" compatLnSpc="0">
                <a:noAutofit/>
              </a:bodyPr>
              <a:lstStyle/>
              <a:p>
                <a:pPr lvl="0" rtl="0" hangingPunct="0">
                  <a:buNone/>
                  <a:tabLst/>
                </a:pPr>
                <a:endParaRPr lang="fr-FR" sz="2400">
                  <a:latin typeface="Times New Roman" pitchFamily="18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49" name="Straight Connector 5"/>
            <p:cNvSpPr/>
            <p:nvPr/>
          </p:nvSpPr>
          <p:spPr>
            <a:xfrm>
              <a:off x="7491779" y="2243159"/>
              <a:ext cx="825666" cy="525241"/>
            </a:xfrm>
            <a:prstGeom prst="line">
              <a:avLst/>
            </a:prstGeom>
            <a:noFill/>
            <a:ln w="57240">
              <a:solidFill>
                <a:srgbClr val="000000"/>
              </a:solidFill>
              <a:prstDash val="solid"/>
              <a:miter/>
              <a:tailEnd type="arrow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lvl="0" rtl="0" hangingPunct="0">
                <a:buNone/>
                <a:tabLst/>
              </a:pPr>
              <a:endParaRPr lang="fr-FR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  <p:sp>
        <p:nvSpPr>
          <p:cNvPr id="65" name="Rectangle 7"/>
          <p:cNvSpPr/>
          <p:nvPr/>
        </p:nvSpPr>
        <p:spPr>
          <a:xfrm>
            <a:off x="2072300" y="5869345"/>
            <a:ext cx="2755800" cy="39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0085B2"/>
              </a:gs>
              <a:gs pos="50000">
                <a:srgbClr val="63B4CF"/>
              </a:gs>
              <a:gs pos="100000">
                <a:srgbClr val="0085B2"/>
              </a:gs>
            </a:gsLst>
            <a:lin ang="5400000"/>
          </a:gradFill>
          <a:ln w="12600">
            <a:solidFill>
              <a:srgbClr val="DDDDDD"/>
            </a:solidFill>
            <a:prstDash val="solid"/>
            <a:miter/>
          </a:ln>
        </p:spPr>
        <p:txBody>
          <a:bodyPr vert="horz" wrap="square" lIns="0" tIns="0" rIns="0" bIns="0" anchor="ctr" anchorCtr="0" compatLnSpc="0">
            <a:noAutofit/>
          </a:bodyPr>
          <a:lstStyle/>
          <a:p>
            <a:pPr lvl="0" algn="ctr" hangingPunct="0"/>
            <a:r>
              <a:rPr lang="ru-RU" sz="1600" b="1" dirty="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ВСЕГО</a:t>
            </a:r>
            <a:endParaRPr lang="en-GB" sz="1600" b="1" dirty="0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68" name="Rectangle 3"/>
          <p:cNvSpPr/>
          <p:nvPr/>
        </p:nvSpPr>
        <p:spPr>
          <a:xfrm>
            <a:off x="2023538" y="6315321"/>
            <a:ext cx="5032606" cy="57834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5400000"/>
          </a:gradFill>
          <a:ln w="12600">
            <a:solidFill>
              <a:srgbClr val="DDDDDD"/>
            </a:solidFill>
            <a:prstDash val="solid"/>
            <a:miter/>
          </a:ln>
          <a:effectLst>
            <a:softEdge rad="63500"/>
          </a:effectLst>
        </p:spPr>
        <p:txBody>
          <a:bodyPr vert="horz" wrap="square" lIns="36000" tIns="72000" rIns="36000" bIns="72000" anchor="t" anchorCtr="0" compatLnSpc="0">
            <a:spAutoFit/>
          </a:bodyPr>
          <a:lstStyle/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Уточненный план за 2023 год, тыс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. руб. - 2 894 051,61</a:t>
            </a:r>
          </a:p>
          <a:p>
            <a:pPr lvl="0" hangingPunct="0">
              <a:lnSpc>
                <a:spcPct val="90000"/>
              </a:lnSpc>
              <a:spcAft>
                <a:spcPts val="298"/>
              </a:spcAft>
              <a:buClr>
                <a:srgbClr val="292929"/>
              </a:buClr>
              <a:buSzPct val="100000"/>
              <a:buFont typeface="Wingdings" pitchFamily="2"/>
              <a:buChar char=""/>
            </a:pPr>
            <a:r>
              <a:rPr lang="ru-RU" sz="1400" dirty="0">
                <a:solidFill>
                  <a:srgbClr val="000000"/>
                </a:solidFill>
                <a:ea typeface="Arial" pitchFamily="34"/>
                <a:cs typeface="Arial" pitchFamily="34"/>
              </a:rPr>
              <a:t>Кассовое исполнение за 2023 год, тыс. </a:t>
            </a:r>
            <a:r>
              <a:rPr lang="ru-RU" sz="1400" dirty="0" smtClean="0">
                <a:solidFill>
                  <a:srgbClr val="000000"/>
                </a:solidFill>
                <a:ea typeface="Arial" pitchFamily="34"/>
                <a:cs typeface="Arial" pitchFamily="34"/>
              </a:rPr>
              <a:t>руб. – 2 762 000,60</a:t>
            </a:r>
            <a:endParaRPr lang="en-GB" sz="1400" dirty="0">
              <a:solidFill>
                <a:srgbClr val="000000"/>
              </a:solidFill>
              <a:ea typeface="Arial" pitchFamily="34"/>
              <a:cs typeface="Arial" pitchFamily="34"/>
            </a:endParaRPr>
          </a:p>
        </p:txBody>
      </p:sp>
      <p:sp>
        <p:nvSpPr>
          <p:cNvPr id="69" name="Полилиния 68"/>
          <p:cNvSpPr/>
          <p:nvPr/>
        </p:nvSpPr>
        <p:spPr>
          <a:xfrm>
            <a:off x="-71475" y="3305060"/>
            <a:ext cx="3068063" cy="2769208"/>
          </a:xfrm>
          <a:custGeom>
            <a:avLst/>
            <a:gdLst>
              <a:gd name="connsiteX0" fmla="*/ 3068063 w 3068063"/>
              <a:gd name="connsiteY0" fmla="*/ 0 h 2769208"/>
              <a:gd name="connsiteX1" fmla="*/ 1448583 w 3068063"/>
              <a:gd name="connsiteY1" fmla="*/ 716097 h 2769208"/>
              <a:gd name="connsiteX2" fmla="*/ 1129094 w 3068063"/>
              <a:gd name="connsiteY2" fmla="*/ 2203374 h 2769208"/>
              <a:gd name="connsiteX3" fmla="*/ 71475 w 3068063"/>
              <a:gd name="connsiteY3" fmla="*/ 2699133 h 2769208"/>
              <a:gd name="connsiteX4" fmla="*/ 181644 w 3068063"/>
              <a:gd name="connsiteY4" fmla="*/ 2754217 h 2769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8063" h="2769208">
                <a:moveTo>
                  <a:pt x="3068063" y="0"/>
                </a:moveTo>
                <a:cubicBezTo>
                  <a:pt x="2419903" y="174434"/>
                  <a:pt x="1771744" y="348868"/>
                  <a:pt x="1448583" y="716097"/>
                </a:cubicBezTo>
                <a:cubicBezTo>
                  <a:pt x="1125422" y="1083326"/>
                  <a:pt x="1358612" y="1872868"/>
                  <a:pt x="1129094" y="2203374"/>
                </a:cubicBezTo>
                <a:cubicBezTo>
                  <a:pt x="899576" y="2533880"/>
                  <a:pt x="229383" y="2607326"/>
                  <a:pt x="71475" y="2699133"/>
                </a:cubicBezTo>
                <a:cubicBezTo>
                  <a:pt x="-86433" y="2790940"/>
                  <a:pt x="47605" y="2772578"/>
                  <a:pt x="181644" y="275421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8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210"/>
          <p:cNvSpPr/>
          <p:nvPr/>
        </p:nvSpPr>
        <p:spPr>
          <a:xfrm>
            <a:off x="318064" y="5745984"/>
            <a:ext cx="4747529" cy="32725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5" name="圆角矩形 210"/>
          <p:cNvSpPr/>
          <p:nvPr/>
        </p:nvSpPr>
        <p:spPr>
          <a:xfrm>
            <a:off x="431484" y="3327876"/>
            <a:ext cx="2644355" cy="23618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圆角矩形 210"/>
          <p:cNvSpPr/>
          <p:nvPr/>
        </p:nvSpPr>
        <p:spPr>
          <a:xfrm>
            <a:off x="463190" y="1409807"/>
            <a:ext cx="8539494" cy="26109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圆角矩形 213"/>
          <p:cNvSpPr/>
          <p:nvPr/>
        </p:nvSpPr>
        <p:spPr>
          <a:xfrm>
            <a:off x="513411" y="2003047"/>
            <a:ext cx="6377840" cy="275845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圆角矩形 214"/>
          <p:cNvSpPr/>
          <p:nvPr/>
        </p:nvSpPr>
        <p:spPr>
          <a:xfrm>
            <a:off x="448791" y="1410909"/>
            <a:ext cx="7462588" cy="237661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lvl="0" algn="ctr">
              <a:defRPr/>
            </a:pPr>
            <a:r>
              <a:rPr lang="ru-RU" dirty="0" smtClean="0">
                <a:solidFill>
                  <a:schemeClr val="bg1"/>
                </a:solidFill>
              </a:rPr>
              <a:t>1 220 668,87 </a:t>
            </a: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0" name="圆角矩形 215"/>
          <p:cNvSpPr/>
          <p:nvPr/>
        </p:nvSpPr>
        <p:spPr>
          <a:xfrm>
            <a:off x="435559" y="1980695"/>
            <a:ext cx="5280560" cy="294712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669</a:t>
            </a:r>
            <a:r>
              <a:rPr kumimoji="0" lang="ru-RU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914,38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26520" y="1347654"/>
            <a:ext cx="1168992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44,2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411" y="1004548"/>
            <a:ext cx="3389063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Оплата труда и начислений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1804" y="1678568"/>
            <a:ext cx="2328635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Дорожный фонд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圆角矩形 210"/>
          <p:cNvSpPr/>
          <p:nvPr/>
        </p:nvSpPr>
        <p:spPr>
          <a:xfrm>
            <a:off x="456904" y="2680795"/>
            <a:ext cx="5137856" cy="287595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圆角矩形 214"/>
          <p:cNvSpPr/>
          <p:nvPr/>
        </p:nvSpPr>
        <p:spPr>
          <a:xfrm>
            <a:off x="463190" y="2677735"/>
            <a:ext cx="4070037" cy="297864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kern="0" noProof="0" dirty="0" smtClean="0">
                <a:solidFill>
                  <a:sysClr val="window" lastClr="FFFFFF"/>
                </a:solidFill>
                <a:latin typeface="Calibri"/>
                <a:ea typeface="微软雅黑"/>
              </a:rPr>
              <a:t>445 186,35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43434" y="2619212"/>
            <a:ext cx="1271709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16,1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8065" y="2296011"/>
            <a:ext cx="7113354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Социальное обеспечение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圆角矩形 214"/>
          <p:cNvSpPr/>
          <p:nvPr/>
        </p:nvSpPr>
        <p:spPr>
          <a:xfrm>
            <a:off x="431805" y="3302914"/>
            <a:ext cx="1919003" cy="220916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lvl="0" algn="ctr">
              <a:defRPr/>
            </a:pPr>
            <a:r>
              <a:rPr lang="ru-RU" dirty="0" smtClean="0">
                <a:solidFill>
                  <a:schemeClr val="bg1"/>
                </a:solidFill>
              </a:rPr>
              <a:t>70 337,88 </a:t>
            </a: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6384" y="2916608"/>
            <a:ext cx="3389063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Коммунальные услуги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圆角矩形 210"/>
          <p:cNvSpPr/>
          <p:nvPr/>
        </p:nvSpPr>
        <p:spPr>
          <a:xfrm>
            <a:off x="431804" y="3908268"/>
            <a:ext cx="2513365" cy="25962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7" name="圆角矩形 214"/>
          <p:cNvSpPr/>
          <p:nvPr/>
        </p:nvSpPr>
        <p:spPr>
          <a:xfrm>
            <a:off x="431805" y="3910366"/>
            <a:ext cx="1679628" cy="227365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lvl="0" algn="ctr">
              <a:defRPr/>
            </a:pPr>
            <a:r>
              <a:rPr lang="ru-RU" dirty="0" smtClean="0">
                <a:solidFill>
                  <a:schemeClr val="bg1"/>
                </a:solidFill>
              </a:rPr>
              <a:t>65 943,83 </a:t>
            </a: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17058" y="3242593"/>
            <a:ext cx="1048536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2,5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6385" y="3522426"/>
            <a:ext cx="3389063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Жилищно-коммунальное хозяйство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46953" y="3929675"/>
            <a:ext cx="1041290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2,4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圆角矩形 210"/>
          <p:cNvSpPr/>
          <p:nvPr/>
        </p:nvSpPr>
        <p:spPr>
          <a:xfrm>
            <a:off x="358877" y="4739749"/>
            <a:ext cx="2076752" cy="236945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7" name="圆角矩形 214"/>
          <p:cNvSpPr/>
          <p:nvPr/>
        </p:nvSpPr>
        <p:spPr>
          <a:xfrm>
            <a:off x="368391" y="4748704"/>
            <a:ext cx="1086921" cy="212016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lvl="0" algn="ctr">
              <a:defRPr/>
            </a:pP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39541" y="4657420"/>
            <a:ext cx="925645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0,6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2409" y="5359875"/>
            <a:ext cx="3389063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Прочие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1" name="圆角矩形 214"/>
          <p:cNvSpPr/>
          <p:nvPr/>
        </p:nvSpPr>
        <p:spPr>
          <a:xfrm>
            <a:off x="318065" y="5754816"/>
            <a:ext cx="3147121" cy="276715"/>
          </a:xfrm>
          <a:prstGeom prst="roundRect">
            <a:avLst>
              <a:gd name="adj" fmla="val 50000"/>
            </a:avLst>
          </a:prstGeom>
          <a:solidFill>
            <a:srgbClr val="2AB998"/>
          </a:solidFill>
          <a:ln w="25400" cap="flat" cmpd="sng" algn="ctr">
            <a:noFill/>
            <a:prstDash val="solid"/>
          </a:ln>
          <a:effectLst>
            <a:outerShdw blurRad="177800" dist="139700" dir="5400000" sx="97000" sy="97000" algn="t" rotWithShape="0">
              <a:prstClr val="black">
                <a:alpha val="22000"/>
              </a:prstClr>
            </a:outerShdw>
          </a:effectLst>
        </p:spPr>
        <p:txBody>
          <a:bodyPr lIns="76197" tIns="38098" rIns="76197" bIns="38098" rtlCol="0" anchor="ctr"/>
          <a:lstStyle/>
          <a:p>
            <a:pPr lvl="0" algn="ctr">
              <a:defRPr/>
            </a:pPr>
            <a:r>
              <a:rPr lang="ru-RU" altLang="zh-CN" noProof="0" dirty="0" smtClean="0">
                <a:solidFill>
                  <a:schemeClr val="bg1"/>
                </a:solidFill>
              </a:rPr>
              <a:t>272 374,60</a:t>
            </a: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68196" y="5661232"/>
            <a:ext cx="926941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9,9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8065" y="4379158"/>
            <a:ext cx="3389063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Уплата налогов</a:t>
            </a:r>
            <a:endParaRPr lang="ru-RU" sz="1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1571734" y="6273225"/>
            <a:ext cx="4956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chemeClr val="bg1"/>
                </a:solidFill>
                <a:latin typeface="+mj-lt"/>
              </a:rPr>
              <a:t>19</a:t>
            </a:r>
            <a:endParaRPr lang="ru-RU" sz="2400" b="0" cap="none" spc="0" dirty="0">
              <a:ln w="0"/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369568" y="2049341"/>
            <a:ext cx="1430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88212" y="167453"/>
            <a:ext cx="10432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Экономическая структура расходов бюджета Новоалександровского городского округа за 202</a:t>
            </a:r>
            <a:r>
              <a:rPr 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год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997273" y="1965093"/>
            <a:ext cx="1168992" cy="370299"/>
          </a:xfrm>
          <a:prstGeom prst="rect">
            <a:avLst/>
          </a:prstGeom>
          <a:noFill/>
        </p:spPr>
        <p:txBody>
          <a:bodyPr wrap="square" lIns="122880" tIns="61439" rIns="122880" bIns="61439" rtlCol="0">
            <a:spAutoFit/>
          </a:bodyPr>
          <a:lstStyle/>
          <a:p>
            <a:r>
              <a:rPr lang="ru-RU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24,3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%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60439" y="56055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346810" y="4656493"/>
            <a:ext cx="1255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17 574,69 </a:t>
            </a:r>
            <a:endParaRPr lang="zh-CN" altLang="en-US" kern="0" dirty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269" y="3424946"/>
            <a:ext cx="5180845" cy="297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5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6" grpId="0" animBg="1"/>
      <p:bldP spid="27" grpId="0" animBg="1"/>
      <p:bldP spid="28" grpId="0"/>
      <p:bldP spid="29" grpId="0"/>
      <p:bldP spid="33" grpId="0"/>
      <p:bldP spid="36" grpId="0" animBg="1"/>
      <p:bldP spid="37" grpId="0" animBg="1"/>
      <p:bldP spid="38" grpId="0"/>
      <p:bldP spid="39" grpId="0"/>
      <p:bldP spid="41" grpId="0" animBg="1"/>
      <p:bldP spid="42" grpId="0"/>
      <p:bldP spid="43" grpId="0"/>
      <p:bldP spid="54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379" y="250827"/>
            <a:ext cx="7104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Цели создания отчета об исполнении бюджета в доступной для граждан </a:t>
            </a:r>
            <a:r>
              <a:rPr lang="ru-RU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форме</a:t>
            </a:r>
            <a:r>
              <a:rPr lang="en-US" sz="24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1794;p47">
            <a:extLst>
              <a:ext uri="{FF2B5EF4-FFF2-40B4-BE49-F238E27FC236}">
                <a16:creationId xmlns:a16="http://schemas.microsoft.com/office/drawing/2014/main" id="{FBD9FAD2-8DC9-4672-AD8A-088E5C9157DA}"/>
              </a:ext>
            </a:extLst>
          </p:cNvPr>
          <p:cNvSpPr/>
          <p:nvPr/>
        </p:nvSpPr>
        <p:spPr>
          <a:xfrm flipH="1">
            <a:off x="428853" y="2191059"/>
            <a:ext cx="904188" cy="908778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rgbClr val="00B06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7887" y="2356590"/>
            <a:ext cx="599978" cy="4923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54" y="2462487"/>
            <a:ext cx="337685" cy="3767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10422" y="2356590"/>
            <a:ext cx="9445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latin typeface="Segoe UI Light" panose="020B0502040204020203" pitchFamily="34" charset="0"/>
                <a:cs typeface="Segoe UI Light" panose="020B0502040204020203" pitchFamily="34" charset="0"/>
              </a:rPr>
              <a:t>Информирование граждан</a:t>
            </a:r>
            <a:br>
              <a:rPr lang="ru-RU" dirty="0">
                <a:ln w="0"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dirty="0">
                <a:ln w="0"/>
                <a:latin typeface="Segoe UI Light" panose="020B0502040204020203" pitchFamily="34" charset="0"/>
                <a:cs typeface="Segoe UI Light" panose="020B0502040204020203" pitchFamily="34" charset="0"/>
              </a:rPr>
              <a:t>о ходе бюджетного процесса в </a:t>
            </a:r>
            <a:r>
              <a:rPr lang="ru-RU" dirty="0" smtClean="0">
                <a:ln w="0"/>
                <a:latin typeface="Segoe UI Light" panose="020B0502040204020203" pitchFamily="34" charset="0"/>
                <a:cs typeface="Segoe UI Light" panose="020B0502040204020203" pitchFamily="34" charset="0"/>
              </a:rPr>
              <a:t>Новоалександровском городском </a:t>
            </a:r>
            <a:r>
              <a:rPr lang="ru-RU" dirty="0">
                <a:ln w="0"/>
                <a:latin typeface="Segoe UI Light" panose="020B0502040204020203" pitchFamily="34" charset="0"/>
                <a:cs typeface="Segoe UI Light" panose="020B0502040204020203" pitchFamily="34" charset="0"/>
              </a:rPr>
              <a:t>округе </a:t>
            </a:r>
          </a:p>
        </p:txBody>
      </p:sp>
      <p:sp>
        <p:nvSpPr>
          <p:cNvPr id="10" name="Google Shape;1803;p47">
            <a:extLst>
              <a:ext uri="{FF2B5EF4-FFF2-40B4-BE49-F238E27FC236}">
                <a16:creationId xmlns:a16="http://schemas.microsoft.com/office/drawing/2014/main" id="{38BD6998-18AD-4DF8-8336-554F9A6740EA}"/>
              </a:ext>
            </a:extLst>
          </p:cNvPr>
          <p:cNvSpPr/>
          <p:nvPr/>
        </p:nvSpPr>
        <p:spPr>
          <a:xfrm>
            <a:off x="406170" y="3298420"/>
            <a:ext cx="922516" cy="787512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2"/>
                </a:moveTo>
                <a:lnTo>
                  <a:pt x="4572" y="21812"/>
                </a:lnTo>
                <a:cubicBezTo>
                  <a:pt x="2048" y="21812"/>
                  <a:pt x="0" y="19764"/>
                  <a:pt x="0" y="17240"/>
                </a:cubicBezTo>
                <a:lnTo>
                  <a:pt x="0" y="4572"/>
                </a:lnTo>
                <a:cubicBezTo>
                  <a:pt x="0" y="2048"/>
                  <a:pt x="2048" y="0"/>
                  <a:pt x="4572" y="0"/>
                </a:cubicBezTo>
                <a:lnTo>
                  <a:pt x="19050" y="0"/>
                </a:lnTo>
                <a:cubicBezTo>
                  <a:pt x="21574" y="0"/>
                  <a:pt x="23622" y="2048"/>
                  <a:pt x="23622" y="4572"/>
                </a:cubicBezTo>
                <a:lnTo>
                  <a:pt x="23622" y="17240"/>
                </a:lnTo>
                <a:cubicBezTo>
                  <a:pt x="23622" y="19764"/>
                  <a:pt x="21574" y="21812"/>
                  <a:pt x="19050" y="21812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" name="Google Shape;1807;p47">
            <a:extLst>
              <a:ext uri="{FF2B5EF4-FFF2-40B4-BE49-F238E27FC236}">
                <a16:creationId xmlns:a16="http://schemas.microsoft.com/office/drawing/2014/main" id="{533B1739-DCA5-4A5E-B569-F5326D32631C}"/>
              </a:ext>
            </a:extLst>
          </p:cNvPr>
          <p:cNvGrpSpPr/>
          <p:nvPr/>
        </p:nvGrpSpPr>
        <p:grpSpPr>
          <a:xfrm>
            <a:off x="723692" y="3418257"/>
            <a:ext cx="457004" cy="422496"/>
            <a:chOff x="1492675" y="4992125"/>
            <a:chExt cx="481825" cy="481825"/>
          </a:xfrm>
        </p:grpSpPr>
        <p:sp>
          <p:nvSpPr>
            <p:cNvPr id="12" name="Google Shape;1808;p47">
              <a:extLst>
                <a:ext uri="{FF2B5EF4-FFF2-40B4-BE49-F238E27FC236}">
                  <a16:creationId xmlns:a16="http://schemas.microsoft.com/office/drawing/2014/main" id="{B99ABD45-AF84-4FEF-AC8B-79B72A9EFA70}"/>
                </a:ext>
              </a:extLst>
            </p:cNvPr>
            <p:cNvSpPr/>
            <p:nvPr/>
          </p:nvSpPr>
          <p:spPr>
            <a:xfrm>
              <a:off x="149267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728" y="5990"/>
                  </a:moveTo>
                  <a:cubicBezTo>
                    <a:pt x="13161" y="5990"/>
                    <a:pt x="13595" y="6156"/>
                    <a:pt x="13925" y="6487"/>
                  </a:cubicBezTo>
                  <a:cubicBezTo>
                    <a:pt x="14587" y="7149"/>
                    <a:pt x="14587" y="8221"/>
                    <a:pt x="13928" y="8884"/>
                  </a:cubicBezTo>
                  <a:lnTo>
                    <a:pt x="10028" y="12780"/>
                  </a:lnTo>
                  <a:cubicBezTo>
                    <a:pt x="9709" y="13100"/>
                    <a:pt x="9278" y="13280"/>
                    <a:pt x="8830" y="13280"/>
                  </a:cubicBezTo>
                  <a:lnTo>
                    <a:pt x="8815" y="13280"/>
                  </a:lnTo>
                  <a:cubicBezTo>
                    <a:pt x="8811" y="13280"/>
                    <a:pt x="8807" y="13280"/>
                    <a:pt x="8804" y="13280"/>
                  </a:cubicBezTo>
                  <a:cubicBezTo>
                    <a:pt x="8362" y="13280"/>
                    <a:pt x="7936" y="13103"/>
                    <a:pt x="7622" y="12789"/>
                  </a:cubicBezTo>
                  <a:lnTo>
                    <a:pt x="5346" y="10528"/>
                  </a:lnTo>
                  <a:cubicBezTo>
                    <a:pt x="4632" y="9877"/>
                    <a:pt x="4605" y="8760"/>
                    <a:pt x="5288" y="8077"/>
                  </a:cubicBezTo>
                  <a:cubicBezTo>
                    <a:pt x="5620" y="7745"/>
                    <a:pt x="6053" y="7581"/>
                    <a:pt x="6485" y="7581"/>
                  </a:cubicBezTo>
                  <a:cubicBezTo>
                    <a:pt x="6944" y="7581"/>
                    <a:pt x="7402" y="7766"/>
                    <a:pt x="7737" y="8134"/>
                  </a:cubicBezTo>
                  <a:lnTo>
                    <a:pt x="8812" y="9206"/>
                  </a:lnTo>
                  <a:lnTo>
                    <a:pt x="11531" y="6487"/>
                  </a:lnTo>
                  <a:cubicBezTo>
                    <a:pt x="11861" y="6156"/>
                    <a:pt x="12294" y="5990"/>
                    <a:pt x="12728" y="5990"/>
                  </a:cubicBezTo>
                  <a:close/>
                  <a:moveTo>
                    <a:pt x="9637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3" y="4686"/>
                    <a:pt x="1" y="7098"/>
                    <a:pt x="1" y="9637"/>
                  </a:cubicBezTo>
                  <a:cubicBezTo>
                    <a:pt x="1" y="12175"/>
                    <a:pt x="1013" y="14587"/>
                    <a:pt x="2849" y="16424"/>
                  </a:cubicBezTo>
                  <a:cubicBezTo>
                    <a:pt x="4686" y="18261"/>
                    <a:pt x="7095" y="19273"/>
                    <a:pt x="9637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58" y="14587"/>
                    <a:pt x="19273" y="12175"/>
                    <a:pt x="19273" y="9637"/>
                  </a:cubicBezTo>
                  <a:cubicBezTo>
                    <a:pt x="19273" y="7098"/>
                    <a:pt x="18258" y="4686"/>
                    <a:pt x="16421" y="2849"/>
                  </a:cubicBezTo>
                  <a:cubicBezTo>
                    <a:pt x="14584" y="1012"/>
                    <a:pt x="12175" y="1"/>
                    <a:pt x="96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  <p:sp>
          <p:nvSpPr>
            <p:cNvPr id="13" name="Google Shape;1809;p47">
              <a:extLst>
                <a:ext uri="{FF2B5EF4-FFF2-40B4-BE49-F238E27FC236}">
                  <a16:creationId xmlns:a16="http://schemas.microsoft.com/office/drawing/2014/main" id="{2F32ED86-0E6D-47AA-A098-199CEE319393}"/>
                </a:ext>
              </a:extLst>
            </p:cNvPr>
            <p:cNvSpPr/>
            <p:nvPr/>
          </p:nvSpPr>
          <p:spPr>
            <a:xfrm>
              <a:off x="1639625" y="5170175"/>
              <a:ext cx="190100" cy="125750"/>
            </a:xfrm>
            <a:custGeom>
              <a:avLst/>
              <a:gdLst/>
              <a:ahLst/>
              <a:cxnLst/>
              <a:rect l="l" t="t" r="r" b="b"/>
              <a:pathLst>
                <a:path w="7604" h="5030" extrusionOk="0">
                  <a:moveTo>
                    <a:pt x="6852" y="0"/>
                  </a:moveTo>
                  <a:cubicBezTo>
                    <a:pt x="6851" y="0"/>
                    <a:pt x="6850" y="0"/>
                    <a:pt x="6848" y="0"/>
                  </a:cubicBezTo>
                  <a:cubicBezTo>
                    <a:pt x="6698" y="0"/>
                    <a:pt x="6556" y="57"/>
                    <a:pt x="6451" y="163"/>
                  </a:cubicBezTo>
                  <a:lnTo>
                    <a:pt x="3334" y="3279"/>
                  </a:lnTo>
                  <a:cubicBezTo>
                    <a:pt x="3224" y="3391"/>
                    <a:pt x="3080" y="3447"/>
                    <a:pt x="2935" y="3447"/>
                  </a:cubicBezTo>
                  <a:cubicBezTo>
                    <a:pt x="2791" y="3447"/>
                    <a:pt x="2646" y="3391"/>
                    <a:pt x="2536" y="3279"/>
                  </a:cubicBezTo>
                  <a:cubicBezTo>
                    <a:pt x="2533" y="3279"/>
                    <a:pt x="2533" y="3279"/>
                    <a:pt x="2530" y="3276"/>
                  </a:cubicBezTo>
                  <a:cubicBezTo>
                    <a:pt x="2521" y="3267"/>
                    <a:pt x="2509" y="3255"/>
                    <a:pt x="2497" y="3246"/>
                  </a:cubicBezTo>
                  <a:lnTo>
                    <a:pt x="1061" y="1810"/>
                  </a:lnTo>
                  <a:cubicBezTo>
                    <a:pt x="948" y="1678"/>
                    <a:pt x="789" y="1611"/>
                    <a:pt x="629" y="1611"/>
                  </a:cubicBezTo>
                  <a:cubicBezTo>
                    <a:pt x="486" y="1611"/>
                    <a:pt x="342" y="1666"/>
                    <a:pt x="233" y="1777"/>
                  </a:cubicBezTo>
                  <a:cubicBezTo>
                    <a:pt x="1" y="2009"/>
                    <a:pt x="16" y="2391"/>
                    <a:pt x="266" y="2605"/>
                  </a:cubicBezTo>
                  <a:lnTo>
                    <a:pt x="2542" y="4869"/>
                  </a:lnTo>
                  <a:cubicBezTo>
                    <a:pt x="2645" y="4972"/>
                    <a:pt x="2782" y="5029"/>
                    <a:pt x="2926" y="5029"/>
                  </a:cubicBezTo>
                  <a:cubicBezTo>
                    <a:pt x="2929" y="5029"/>
                    <a:pt x="2933" y="5029"/>
                    <a:pt x="2937" y="5029"/>
                  </a:cubicBezTo>
                  <a:lnTo>
                    <a:pt x="2943" y="5029"/>
                  </a:lnTo>
                  <a:cubicBezTo>
                    <a:pt x="3096" y="5029"/>
                    <a:pt x="3241" y="4969"/>
                    <a:pt x="3352" y="4860"/>
                  </a:cubicBezTo>
                  <a:lnTo>
                    <a:pt x="7249" y="964"/>
                  </a:lnTo>
                  <a:cubicBezTo>
                    <a:pt x="7603" y="606"/>
                    <a:pt x="7352" y="0"/>
                    <a:pt x="68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610422" y="3361483"/>
            <a:ext cx="8007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 Повышение прозрачности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формирования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и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расходования бюджетных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средств в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Новоалександровском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rPr>
              <a:t>городском округе</a:t>
            </a: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</p:txBody>
      </p:sp>
      <p:sp>
        <p:nvSpPr>
          <p:cNvPr id="19" name="Google Shape;1811;p47">
            <a:extLst>
              <a:ext uri="{FF2B5EF4-FFF2-40B4-BE49-F238E27FC236}">
                <a16:creationId xmlns:a16="http://schemas.microsoft.com/office/drawing/2014/main" id="{97B1C961-5D5B-4341-88B2-93EBB512BA52}"/>
              </a:ext>
            </a:extLst>
          </p:cNvPr>
          <p:cNvSpPr/>
          <p:nvPr/>
        </p:nvSpPr>
        <p:spPr>
          <a:xfrm>
            <a:off x="367182" y="4339358"/>
            <a:ext cx="961504" cy="908779"/>
          </a:xfrm>
          <a:custGeom>
            <a:avLst/>
            <a:gdLst/>
            <a:ahLst/>
            <a:cxnLst/>
            <a:rect l="l" t="t" r="r" b="b"/>
            <a:pathLst>
              <a:path w="23623" h="21813" extrusionOk="0">
                <a:moveTo>
                  <a:pt x="19050" y="21813"/>
                </a:moveTo>
                <a:lnTo>
                  <a:pt x="4572" y="21813"/>
                </a:lnTo>
                <a:cubicBezTo>
                  <a:pt x="2048" y="21813"/>
                  <a:pt x="0" y="19765"/>
                  <a:pt x="0" y="17241"/>
                </a:cubicBezTo>
                <a:lnTo>
                  <a:pt x="0" y="4573"/>
                </a:lnTo>
                <a:cubicBezTo>
                  <a:pt x="0" y="2048"/>
                  <a:pt x="2048" y="1"/>
                  <a:pt x="4572" y="1"/>
                </a:cubicBezTo>
                <a:lnTo>
                  <a:pt x="19050" y="1"/>
                </a:lnTo>
                <a:cubicBezTo>
                  <a:pt x="21574" y="1"/>
                  <a:pt x="23622" y="2048"/>
                  <a:pt x="23622" y="4573"/>
                </a:cubicBezTo>
                <a:lnTo>
                  <a:pt x="23622" y="17241"/>
                </a:lnTo>
                <a:cubicBezTo>
                  <a:pt x="23622" y="19765"/>
                  <a:pt x="21574" y="21813"/>
                  <a:pt x="19050" y="218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0" name="Google Shape;1815;p47">
            <a:extLst>
              <a:ext uri="{FF2B5EF4-FFF2-40B4-BE49-F238E27FC236}">
                <a16:creationId xmlns:a16="http://schemas.microsoft.com/office/drawing/2014/main" id="{EF8A3716-AA32-499F-BA19-EA09BFCDF686}"/>
              </a:ext>
            </a:extLst>
          </p:cNvPr>
          <p:cNvGrpSpPr/>
          <p:nvPr/>
        </p:nvGrpSpPr>
        <p:grpSpPr>
          <a:xfrm>
            <a:off x="677710" y="4459695"/>
            <a:ext cx="476318" cy="487555"/>
            <a:chOff x="2085525" y="4992125"/>
            <a:chExt cx="481825" cy="481825"/>
          </a:xfrm>
        </p:grpSpPr>
        <p:sp>
          <p:nvSpPr>
            <p:cNvPr id="21" name="Google Shape;1816;p47">
              <a:extLst>
                <a:ext uri="{FF2B5EF4-FFF2-40B4-BE49-F238E27FC236}">
                  <a16:creationId xmlns:a16="http://schemas.microsoft.com/office/drawing/2014/main" id="{79F0B8B4-FDE9-41F5-9A6D-DD387D26CE6B}"/>
                </a:ext>
              </a:extLst>
            </p:cNvPr>
            <p:cNvSpPr/>
            <p:nvPr/>
          </p:nvSpPr>
          <p:spPr>
            <a:xfrm>
              <a:off x="2244150" y="5152125"/>
              <a:ext cx="164500" cy="161825"/>
            </a:xfrm>
            <a:custGeom>
              <a:avLst/>
              <a:gdLst/>
              <a:ahLst/>
              <a:cxnLst/>
              <a:rect l="l" t="t" r="r" b="b"/>
              <a:pathLst>
                <a:path w="6580" h="6473" extrusionOk="0">
                  <a:moveTo>
                    <a:pt x="618" y="1"/>
                  </a:moveTo>
                  <a:cubicBezTo>
                    <a:pt x="474" y="1"/>
                    <a:pt x="329" y="56"/>
                    <a:pt x="220" y="165"/>
                  </a:cubicBezTo>
                  <a:cubicBezTo>
                    <a:pt x="3" y="385"/>
                    <a:pt x="0" y="737"/>
                    <a:pt x="214" y="957"/>
                  </a:cubicBezTo>
                  <a:lnTo>
                    <a:pt x="2093" y="2836"/>
                  </a:lnTo>
                  <a:cubicBezTo>
                    <a:pt x="2313" y="3059"/>
                    <a:pt x="2313" y="3414"/>
                    <a:pt x="2093" y="3637"/>
                  </a:cubicBezTo>
                  <a:lnTo>
                    <a:pt x="214" y="5516"/>
                  </a:lnTo>
                  <a:cubicBezTo>
                    <a:pt x="0" y="5736"/>
                    <a:pt x="3" y="6088"/>
                    <a:pt x="220" y="6308"/>
                  </a:cubicBezTo>
                  <a:cubicBezTo>
                    <a:pt x="329" y="6418"/>
                    <a:pt x="474" y="6473"/>
                    <a:pt x="618" y="6473"/>
                  </a:cubicBezTo>
                  <a:cubicBezTo>
                    <a:pt x="760" y="6473"/>
                    <a:pt x="902" y="6420"/>
                    <a:pt x="1012" y="6314"/>
                  </a:cubicBezTo>
                  <a:lnTo>
                    <a:pt x="1018" y="6308"/>
                  </a:lnTo>
                  <a:lnTo>
                    <a:pt x="2897" y="4495"/>
                  </a:lnTo>
                  <a:cubicBezTo>
                    <a:pt x="3007" y="4390"/>
                    <a:pt x="3148" y="4337"/>
                    <a:pt x="3290" y="4337"/>
                  </a:cubicBezTo>
                  <a:cubicBezTo>
                    <a:pt x="3431" y="4337"/>
                    <a:pt x="3573" y="4390"/>
                    <a:pt x="3683" y="4495"/>
                  </a:cubicBezTo>
                  <a:lnTo>
                    <a:pt x="5562" y="6308"/>
                  </a:lnTo>
                  <a:lnTo>
                    <a:pt x="5568" y="6314"/>
                  </a:lnTo>
                  <a:cubicBezTo>
                    <a:pt x="5678" y="6420"/>
                    <a:pt x="5820" y="6473"/>
                    <a:pt x="5962" y="6473"/>
                  </a:cubicBezTo>
                  <a:cubicBezTo>
                    <a:pt x="6106" y="6473"/>
                    <a:pt x="6250" y="6418"/>
                    <a:pt x="6360" y="6308"/>
                  </a:cubicBezTo>
                  <a:cubicBezTo>
                    <a:pt x="6577" y="6088"/>
                    <a:pt x="6580" y="5736"/>
                    <a:pt x="6366" y="5516"/>
                  </a:cubicBezTo>
                  <a:lnTo>
                    <a:pt x="4487" y="3637"/>
                  </a:lnTo>
                  <a:cubicBezTo>
                    <a:pt x="4267" y="3414"/>
                    <a:pt x="4267" y="3059"/>
                    <a:pt x="4487" y="2836"/>
                  </a:cubicBezTo>
                  <a:lnTo>
                    <a:pt x="6366" y="957"/>
                  </a:lnTo>
                  <a:cubicBezTo>
                    <a:pt x="6580" y="737"/>
                    <a:pt x="6577" y="385"/>
                    <a:pt x="6360" y="165"/>
                  </a:cubicBezTo>
                  <a:cubicBezTo>
                    <a:pt x="6250" y="56"/>
                    <a:pt x="6106" y="1"/>
                    <a:pt x="5962" y="1"/>
                  </a:cubicBezTo>
                  <a:cubicBezTo>
                    <a:pt x="5820" y="1"/>
                    <a:pt x="5678" y="53"/>
                    <a:pt x="5568" y="159"/>
                  </a:cubicBezTo>
                  <a:lnTo>
                    <a:pt x="5562" y="165"/>
                  </a:lnTo>
                  <a:lnTo>
                    <a:pt x="3683" y="1978"/>
                  </a:lnTo>
                  <a:cubicBezTo>
                    <a:pt x="3573" y="2083"/>
                    <a:pt x="3431" y="2136"/>
                    <a:pt x="3290" y="2136"/>
                  </a:cubicBezTo>
                  <a:cubicBezTo>
                    <a:pt x="3148" y="2136"/>
                    <a:pt x="3007" y="2083"/>
                    <a:pt x="2897" y="1978"/>
                  </a:cubicBezTo>
                  <a:lnTo>
                    <a:pt x="1018" y="165"/>
                  </a:lnTo>
                  <a:lnTo>
                    <a:pt x="1012" y="159"/>
                  </a:lnTo>
                  <a:cubicBezTo>
                    <a:pt x="902" y="53"/>
                    <a:pt x="760" y="1"/>
                    <a:pt x="6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  <p:sp>
          <p:nvSpPr>
            <p:cNvPr id="22" name="Google Shape;1817;p47">
              <a:extLst>
                <a:ext uri="{FF2B5EF4-FFF2-40B4-BE49-F238E27FC236}">
                  <a16:creationId xmlns:a16="http://schemas.microsoft.com/office/drawing/2014/main" id="{EE898848-AB10-427D-BE98-982FC5235D4A}"/>
                </a:ext>
              </a:extLst>
            </p:cNvPr>
            <p:cNvSpPr/>
            <p:nvPr/>
          </p:nvSpPr>
          <p:spPr>
            <a:xfrm>
              <a:off x="2085525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12313" y="5263"/>
                  </a:moveTo>
                  <a:cubicBezTo>
                    <a:pt x="12748" y="5263"/>
                    <a:pt x="13183" y="5429"/>
                    <a:pt x="13515" y="5761"/>
                  </a:cubicBezTo>
                  <a:cubicBezTo>
                    <a:pt x="14174" y="6424"/>
                    <a:pt x="14171" y="7496"/>
                    <a:pt x="13509" y="8155"/>
                  </a:cubicBezTo>
                  <a:lnTo>
                    <a:pt x="12030" y="9637"/>
                  </a:lnTo>
                  <a:lnTo>
                    <a:pt x="13512" y="11118"/>
                  </a:lnTo>
                  <a:cubicBezTo>
                    <a:pt x="14174" y="11778"/>
                    <a:pt x="14177" y="12850"/>
                    <a:pt x="13515" y="13512"/>
                  </a:cubicBezTo>
                  <a:cubicBezTo>
                    <a:pt x="13184" y="13844"/>
                    <a:pt x="12749" y="14011"/>
                    <a:pt x="12315" y="14011"/>
                  </a:cubicBezTo>
                  <a:cubicBezTo>
                    <a:pt x="11883" y="14011"/>
                    <a:pt x="11451" y="13847"/>
                    <a:pt x="11121" y="13518"/>
                  </a:cubicBezTo>
                  <a:lnTo>
                    <a:pt x="9636" y="12088"/>
                  </a:lnTo>
                  <a:lnTo>
                    <a:pt x="8152" y="13518"/>
                  </a:lnTo>
                  <a:cubicBezTo>
                    <a:pt x="7822" y="13847"/>
                    <a:pt x="7390" y="14011"/>
                    <a:pt x="6958" y="14011"/>
                  </a:cubicBezTo>
                  <a:cubicBezTo>
                    <a:pt x="6523" y="14011"/>
                    <a:pt x="6087" y="13844"/>
                    <a:pt x="5755" y="13512"/>
                  </a:cubicBezTo>
                  <a:cubicBezTo>
                    <a:pt x="5095" y="12850"/>
                    <a:pt x="5098" y="11778"/>
                    <a:pt x="5761" y="11118"/>
                  </a:cubicBezTo>
                  <a:lnTo>
                    <a:pt x="7239" y="9637"/>
                  </a:lnTo>
                  <a:lnTo>
                    <a:pt x="5758" y="8155"/>
                  </a:lnTo>
                  <a:cubicBezTo>
                    <a:pt x="5095" y="7496"/>
                    <a:pt x="5092" y="6424"/>
                    <a:pt x="5755" y="5761"/>
                  </a:cubicBezTo>
                  <a:cubicBezTo>
                    <a:pt x="6085" y="5429"/>
                    <a:pt x="6519" y="5263"/>
                    <a:pt x="6954" y="5263"/>
                  </a:cubicBezTo>
                  <a:cubicBezTo>
                    <a:pt x="7386" y="5263"/>
                    <a:pt x="7818" y="5428"/>
                    <a:pt x="8149" y="5758"/>
                  </a:cubicBezTo>
                  <a:lnTo>
                    <a:pt x="9633" y="7188"/>
                  </a:lnTo>
                  <a:lnTo>
                    <a:pt x="11118" y="5758"/>
                  </a:lnTo>
                  <a:cubicBezTo>
                    <a:pt x="11448" y="5428"/>
                    <a:pt x="11881" y="5263"/>
                    <a:pt x="12313" y="5263"/>
                  </a:cubicBezTo>
                  <a:close/>
                  <a:moveTo>
                    <a:pt x="9636" y="1"/>
                  </a:moveTo>
                  <a:cubicBezTo>
                    <a:pt x="7095" y="1"/>
                    <a:pt x="4686" y="1012"/>
                    <a:pt x="2849" y="2849"/>
                  </a:cubicBezTo>
                  <a:cubicBezTo>
                    <a:pt x="1012" y="4686"/>
                    <a:pt x="0" y="7098"/>
                    <a:pt x="0" y="9637"/>
                  </a:cubicBezTo>
                  <a:cubicBezTo>
                    <a:pt x="0" y="12175"/>
                    <a:pt x="1012" y="14587"/>
                    <a:pt x="2849" y="16424"/>
                  </a:cubicBezTo>
                  <a:cubicBezTo>
                    <a:pt x="4686" y="18261"/>
                    <a:pt x="7095" y="19273"/>
                    <a:pt x="9636" y="19273"/>
                  </a:cubicBezTo>
                  <a:cubicBezTo>
                    <a:pt x="12175" y="19273"/>
                    <a:pt x="14584" y="18261"/>
                    <a:pt x="16421" y="16424"/>
                  </a:cubicBezTo>
                  <a:cubicBezTo>
                    <a:pt x="18261" y="14587"/>
                    <a:pt x="19272" y="12175"/>
                    <a:pt x="19272" y="9637"/>
                  </a:cubicBezTo>
                  <a:cubicBezTo>
                    <a:pt x="19272" y="7098"/>
                    <a:pt x="18261" y="4686"/>
                    <a:pt x="16421" y="2849"/>
                  </a:cubicBezTo>
                  <a:cubicBezTo>
                    <a:pt x="14584" y="1012"/>
                    <a:pt x="12175" y="1"/>
                    <a:pt x="96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35D7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610422" y="4618353"/>
            <a:ext cx="9188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Повышение ответственности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органов местного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самоуправления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Новоалександровского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городского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округа при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принятии решений </a:t>
            </a:r>
            <a:r>
              <a:rPr lang="ru-RU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в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сфере бюджетного финансирования</a:t>
            </a:r>
            <a:r>
              <a:rPr lang="ru-RU" dirty="0"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754729" y="6338578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878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2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9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9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43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10" grpId="0" animBg="1"/>
      <p:bldP spid="19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7060" y="232230"/>
            <a:ext cx="9201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социально – культурной сферы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бюджета</a:t>
            </a:r>
          </a:p>
          <a:p>
            <a:pPr lvl="0"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Новоалександровского городского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округа за 2023 год</a:t>
            </a:r>
            <a:endParaRPr lang="ru-RU" sz="240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原创设计师QQ598969553          _4"/>
          <p:cNvSpPr/>
          <p:nvPr/>
        </p:nvSpPr>
        <p:spPr>
          <a:xfrm>
            <a:off x="3309937" y="2502911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425650 w 1828800"/>
              <a:gd name="connsiteY1" fmla="*/ 156165 h 1828800"/>
              <a:gd name="connsiteX2" fmla="*/ 1538288 w 1828800"/>
              <a:gd name="connsiteY2" fmla="*/ 249100 h 1828800"/>
              <a:gd name="connsiteX3" fmla="*/ 1515597 w 1828800"/>
              <a:gd name="connsiteY3" fmla="*/ 267822 h 1828800"/>
              <a:gd name="connsiteX4" fmla="*/ 1403940 w 1828800"/>
              <a:gd name="connsiteY4" fmla="*/ 403150 h 1828800"/>
              <a:gd name="connsiteX5" fmla="*/ 1401839 w 1828800"/>
              <a:gd name="connsiteY5" fmla="*/ 406609 h 1828800"/>
              <a:gd name="connsiteX6" fmla="*/ 1308635 w 1828800"/>
              <a:gd name="connsiteY6" fmla="*/ 329710 h 1828800"/>
              <a:gd name="connsiteX7" fmla="*/ 914400 w 1828800"/>
              <a:gd name="connsiteY7" fmla="*/ 209288 h 1828800"/>
              <a:gd name="connsiteX8" fmla="*/ 209288 w 1828800"/>
              <a:gd name="connsiteY8" fmla="*/ 914400 h 1828800"/>
              <a:gd name="connsiteX9" fmla="*/ 914400 w 1828800"/>
              <a:gd name="connsiteY9" fmla="*/ 1619512 h 1828800"/>
              <a:gd name="connsiteX10" fmla="*/ 1308635 w 1828800"/>
              <a:gd name="connsiteY10" fmla="*/ 1499090 h 1828800"/>
              <a:gd name="connsiteX11" fmla="*/ 1401839 w 1828800"/>
              <a:gd name="connsiteY11" fmla="*/ 1422191 h 1828800"/>
              <a:gd name="connsiteX12" fmla="*/ 1412990 w 1828800"/>
              <a:gd name="connsiteY12" fmla="*/ 1412990 h 1828800"/>
              <a:gd name="connsiteX13" fmla="*/ 1499090 w 1828800"/>
              <a:gd name="connsiteY13" fmla="*/ 1308635 h 1828800"/>
              <a:gd name="connsiteX14" fmla="*/ 1538288 w 1828800"/>
              <a:gd name="connsiteY14" fmla="*/ 1236420 h 1828800"/>
              <a:gd name="connsiteX15" fmla="*/ 1564101 w 1828800"/>
              <a:gd name="connsiteY15" fmla="*/ 1188862 h 1828800"/>
              <a:gd name="connsiteX16" fmla="*/ 1619512 w 1828800"/>
              <a:gd name="connsiteY16" fmla="*/ 914400 h 1828800"/>
              <a:gd name="connsiteX17" fmla="*/ 1564101 w 1828800"/>
              <a:gd name="connsiteY17" fmla="*/ 639938 h 1828800"/>
              <a:gd name="connsiteX18" fmla="*/ 1538288 w 1828800"/>
              <a:gd name="connsiteY18" fmla="*/ 592381 h 1828800"/>
              <a:gd name="connsiteX19" fmla="*/ 1577485 w 1828800"/>
              <a:gd name="connsiteY19" fmla="*/ 520165 h 1828800"/>
              <a:gd name="connsiteX20" fmla="*/ 1663585 w 1828800"/>
              <a:gd name="connsiteY20" fmla="*/ 415810 h 1828800"/>
              <a:gd name="connsiteX21" fmla="*/ 1674737 w 1828800"/>
              <a:gd name="connsiteY21" fmla="*/ 406609 h 1828800"/>
              <a:gd name="connsiteX22" fmla="*/ 1718437 w 1828800"/>
              <a:gd name="connsiteY22" fmla="*/ 478543 h 1828800"/>
              <a:gd name="connsiteX23" fmla="*/ 1828800 w 1828800"/>
              <a:gd name="connsiteY23" fmla="*/ 914400 h 1828800"/>
              <a:gd name="connsiteX24" fmla="*/ 1718437 w 1828800"/>
              <a:gd name="connsiteY24" fmla="*/ 1350257 h 1828800"/>
              <a:gd name="connsiteX25" fmla="*/ 1674737 w 1828800"/>
              <a:gd name="connsiteY25" fmla="*/ 1422191 h 1828800"/>
              <a:gd name="connsiteX26" fmla="*/ 1672635 w 1828800"/>
              <a:gd name="connsiteY26" fmla="*/ 1425650 h 1828800"/>
              <a:gd name="connsiteX27" fmla="*/ 1560978 w 1828800"/>
              <a:gd name="connsiteY27" fmla="*/ 1560978 h 1828800"/>
              <a:gd name="connsiteX28" fmla="*/ 1538288 w 1828800"/>
              <a:gd name="connsiteY28" fmla="*/ 1579700 h 1828800"/>
              <a:gd name="connsiteX29" fmla="*/ 1425650 w 1828800"/>
              <a:gd name="connsiteY29" fmla="*/ 1672635 h 1828800"/>
              <a:gd name="connsiteX30" fmla="*/ 914400 w 1828800"/>
              <a:gd name="connsiteY30" fmla="*/ 1828800 h 1828800"/>
              <a:gd name="connsiteX31" fmla="*/ 0 w 1828800"/>
              <a:gd name="connsiteY31" fmla="*/ 914400 h 1828800"/>
              <a:gd name="connsiteX32" fmla="*/ 914400 w 1828800"/>
              <a:gd name="connsiteY3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524977" y="209288"/>
                  <a:pt x="209288" y="524977"/>
                  <a:pt x="209288" y="914400"/>
                </a:cubicBezTo>
                <a:cubicBezTo>
                  <a:pt x="209288" y="1303823"/>
                  <a:pt x="52497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12990" y="1412990"/>
                </a:lnTo>
                <a:cubicBezTo>
                  <a:pt x="1444890" y="1381090"/>
                  <a:pt x="1473747" y="1346147"/>
                  <a:pt x="1499090" y="1308635"/>
                </a:cubicBezTo>
                <a:lnTo>
                  <a:pt x="1538288" y="1236420"/>
                </a:lnTo>
                <a:lnTo>
                  <a:pt x="1564101" y="1188862"/>
                </a:lnTo>
                <a:cubicBezTo>
                  <a:pt x="1599782" y="1104503"/>
                  <a:pt x="1619512" y="1011756"/>
                  <a:pt x="1619512" y="914400"/>
                </a:cubicBezTo>
                <a:cubicBezTo>
                  <a:pt x="1619512" y="817044"/>
                  <a:pt x="1599782" y="724297"/>
                  <a:pt x="1564101" y="639938"/>
                </a:cubicBezTo>
                <a:lnTo>
                  <a:pt x="1538288" y="592381"/>
                </a:lnTo>
                <a:lnTo>
                  <a:pt x="1577485" y="520165"/>
                </a:lnTo>
                <a:cubicBezTo>
                  <a:pt x="1602828" y="482653"/>
                  <a:pt x="1631685" y="447710"/>
                  <a:pt x="1663585" y="415810"/>
                </a:cubicBezTo>
                <a:lnTo>
                  <a:pt x="1674737" y="406609"/>
                </a:lnTo>
                <a:lnTo>
                  <a:pt x="1718437" y="478543"/>
                </a:lnTo>
                <a:cubicBezTo>
                  <a:pt x="1788821" y="608107"/>
                  <a:pt x="1828800" y="756585"/>
                  <a:pt x="1828800" y="914400"/>
                </a:cubicBezTo>
                <a:cubicBezTo>
                  <a:pt x="1828800" y="1072215"/>
                  <a:pt x="1788821" y="1220693"/>
                  <a:pt x="1718437" y="1350257"/>
                </a:cubicBezTo>
                <a:lnTo>
                  <a:pt x="1674737" y="1422191"/>
                </a:lnTo>
                <a:lnTo>
                  <a:pt x="1672635" y="1425650"/>
                </a:lnTo>
                <a:cubicBezTo>
                  <a:pt x="1639770" y="1474296"/>
                  <a:pt x="1602347" y="1519610"/>
                  <a:pt x="1560978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原创设计师QQ598969553          _5"/>
          <p:cNvSpPr/>
          <p:nvPr/>
        </p:nvSpPr>
        <p:spPr>
          <a:xfrm>
            <a:off x="4557713" y="2502911"/>
            <a:ext cx="1828799" cy="1828800"/>
          </a:xfrm>
          <a:custGeom>
            <a:avLst/>
            <a:gdLst>
              <a:gd name="connsiteX0" fmla="*/ 426962 w 1828799"/>
              <a:gd name="connsiteY0" fmla="*/ 1422191 h 1828800"/>
              <a:gd name="connsiteX1" fmla="*/ 520165 w 1828799"/>
              <a:gd name="connsiteY1" fmla="*/ 1499090 h 1828800"/>
              <a:gd name="connsiteX2" fmla="*/ 914400 w 1828799"/>
              <a:gd name="connsiteY2" fmla="*/ 1619512 h 1828800"/>
              <a:gd name="connsiteX3" fmla="*/ 1308635 w 1828799"/>
              <a:gd name="connsiteY3" fmla="*/ 1499090 h 1828800"/>
              <a:gd name="connsiteX4" fmla="*/ 1401839 w 1828799"/>
              <a:gd name="connsiteY4" fmla="*/ 1422191 h 1828800"/>
              <a:gd name="connsiteX5" fmla="*/ 1403940 w 1828799"/>
              <a:gd name="connsiteY5" fmla="*/ 1425650 h 1828800"/>
              <a:gd name="connsiteX6" fmla="*/ 1515597 w 1828799"/>
              <a:gd name="connsiteY6" fmla="*/ 1560978 h 1828800"/>
              <a:gd name="connsiteX7" fmla="*/ 1538288 w 1828799"/>
              <a:gd name="connsiteY7" fmla="*/ 1579700 h 1828800"/>
              <a:gd name="connsiteX8" fmla="*/ 1425650 w 1828799"/>
              <a:gd name="connsiteY8" fmla="*/ 1672635 h 1828800"/>
              <a:gd name="connsiteX9" fmla="*/ 914400 w 1828799"/>
              <a:gd name="connsiteY9" fmla="*/ 1828800 h 1828800"/>
              <a:gd name="connsiteX10" fmla="*/ 403150 w 1828799"/>
              <a:gd name="connsiteY10" fmla="*/ 1672635 h 1828800"/>
              <a:gd name="connsiteX11" fmla="*/ 290513 w 1828799"/>
              <a:gd name="connsiteY11" fmla="*/ 1579700 h 1828800"/>
              <a:gd name="connsiteX12" fmla="*/ 313203 w 1828799"/>
              <a:gd name="connsiteY12" fmla="*/ 1560978 h 1828800"/>
              <a:gd name="connsiteX13" fmla="*/ 424860 w 1828799"/>
              <a:gd name="connsiteY13" fmla="*/ 1425650 h 1828800"/>
              <a:gd name="connsiteX14" fmla="*/ 290512 w 1828799"/>
              <a:gd name="connsiteY14" fmla="*/ 249100 h 1828800"/>
              <a:gd name="connsiteX15" fmla="*/ 313202 w 1828799"/>
              <a:gd name="connsiteY15" fmla="*/ 267822 h 1828800"/>
              <a:gd name="connsiteX16" fmla="*/ 424859 w 1828799"/>
              <a:gd name="connsiteY16" fmla="*/ 403150 h 1828800"/>
              <a:gd name="connsiteX17" fmla="*/ 426961 w 1828799"/>
              <a:gd name="connsiteY17" fmla="*/ 406609 h 1828800"/>
              <a:gd name="connsiteX18" fmla="*/ 415809 w 1828799"/>
              <a:gd name="connsiteY18" fmla="*/ 415810 h 1828800"/>
              <a:gd name="connsiteX19" fmla="*/ 329709 w 1828799"/>
              <a:gd name="connsiteY19" fmla="*/ 520165 h 1828800"/>
              <a:gd name="connsiteX20" fmla="*/ 290513 w 1828799"/>
              <a:gd name="connsiteY20" fmla="*/ 592380 h 1828800"/>
              <a:gd name="connsiteX21" fmla="*/ 290513 w 1828799"/>
              <a:gd name="connsiteY21" fmla="*/ 592380 h 1828800"/>
              <a:gd name="connsiteX22" fmla="*/ 264699 w 1828799"/>
              <a:gd name="connsiteY22" fmla="*/ 639937 h 1828800"/>
              <a:gd name="connsiteX23" fmla="*/ 209288 w 1828799"/>
              <a:gd name="connsiteY23" fmla="*/ 914399 h 1828800"/>
              <a:gd name="connsiteX24" fmla="*/ 264699 w 1828799"/>
              <a:gd name="connsiteY24" fmla="*/ 1188861 h 1828800"/>
              <a:gd name="connsiteX25" fmla="*/ 290513 w 1828799"/>
              <a:gd name="connsiteY25" fmla="*/ 1236419 h 1828800"/>
              <a:gd name="connsiteX26" fmla="*/ 251315 w 1828799"/>
              <a:gd name="connsiteY26" fmla="*/ 1308634 h 1828800"/>
              <a:gd name="connsiteX27" fmla="*/ 165215 w 1828799"/>
              <a:gd name="connsiteY27" fmla="*/ 1412989 h 1828800"/>
              <a:gd name="connsiteX28" fmla="*/ 154064 w 1828799"/>
              <a:gd name="connsiteY28" fmla="*/ 1422190 h 1828800"/>
              <a:gd name="connsiteX29" fmla="*/ 110363 w 1828799"/>
              <a:gd name="connsiteY29" fmla="*/ 1350256 h 1828800"/>
              <a:gd name="connsiteX30" fmla="*/ 0 w 1828799"/>
              <a:gd name="connsiteY30" fmla="*/ 914399 h 1828800"/>
              <a:gd name="connsiteX31" fmla="*/ 110363 w 1828799"/>
              <a:gd name="connsiteY31" fmla="*/ 478542 h 1828800"/>
              <a:gd name="connsiteX32" fmla="*/ 154063 w 1828799"/>
              <a:gd name="connsiteY32" fmla="*/ 406609 h 1828800"/>
              <a:gd name="connsiteX33" fmla="*/ 154063 w 1828799"/>
              <a:gd name="connsiteY33" fmla="*/ 406609 h 1828800"/>
              <a:gd name="connsiteX34" fmla="*/ 156164 w 1828799"/>
              <a:gd name="connsiteY34" fmla="*/ 403150 h 1828800"/>
              <a:gd name="connsiteX35" fmla="*/ 267821 w 1828799"/>
              <a:gd name="connsiteY35" fmla="*/ 267822 h 1828800"/>
              <a:gd name="connsiteX36" fmla="*/ 914400 w 1828799"/>
              <a:gd name="connsiteY36" fmla="*/ 0 h 1828800"/>
              <a:gd name="connsiteX37" fmla="*/ 1425650 w 1828799"/>
              <a:gd name="connsiteY37" fmla="*/ 156165 h 1828800"/>
              <a:gd name="connsiteX38" fmla="*/ 1538288 w 1828799"/>
              <a:gd name="connsiteY38" fmla="*/ 249100 h 1828800"/>
              <a:gd name="connsiteX39" fmla="*/ 1538288 w 1828799"/>
              <a:gd name="connsiteY39" fmla="*/ 249101 h 1828800"/>
              <a:gd name="connsiteX40" fmla="*/ 1560977 w 1828799"/>
              <a:gd name="connsiteY40" fmla="*/ 267822 h 1828800"/>
              <a:gd name="connsiteX41" fmla="*/ 1672634 w 1828799"/>
              <a:gd name="connsiteY41" fmla="*/ 403150 h 1828800"/>
              <a:gd name="connsiteX42" fmla="*/ 1674736 w 1828799"/>
              <a:gd name="connsiteY42" fmla="*/ 406608 h 1828800"/>
              <a:gd name="connsiteX43" fmla="*/ 1674736 w 1828799"/>
              <a:gd name="connsiteY43" fmla="*/ 406608 h 1828800"/>
              <a:gd name="connsiteX44" fmla="*/ 1718436 w 1828799"/>
              <a:gd name="connsiteY44" fmla="*/ 478542 h 1828800"/>
              <a:gd name="connsiteX45" fmla="*/ 1828799 w 1828799"/>
              <a:gd name="connsiteY45" fmla="*/ 914399 h 1828800"/>
              <a:gd name="connsiteX46" fmla="*/ 1718436 w 1828799"/>
              <a:gd name="connsiteY46" fmla="*/ 1350256 h 1828800"/>
              <a:gd name="connsiteX47" fmla="*/ 1674736 w 1828799"/>
              <a:gd name="connsiteY47" fmla="*/ 1422190 h 1828800"/>
              <a:gd name="connsiteX48" fmla="*/ 1663584 w 1828799"/>
              <a:gd name="connsiteY48" fmla="*/ 1412989 h 1828800"/>
              <a:gd name="connsiteX49" fmla="*/ 1577484 w 1828799"/>
              <a:gd name="connsiteY49" fmla="*/ 1308634 h 1828800"/>
              <a:gd name="connsiteX50" fmla="*/ 1538287 w 1828799"/>
              <a:gd name="connsiteY50" fmla="*/ 1236419 h 1828800"/>
              <a:gd name="connsiteX51" fmla="*/ 1564100 w 1828799"/>
              <a:gd name="connsiteY51" fmla="*/ 1188861 h 1828800"/>
              <a:gd name="connsiteX52" fmla="*/ 1619511 w 1828799"/>
              <a:gd name="connsiteY52" fmla="*/ 914399 h 1828800"/>
              <a:gd name="connsiteX53" fmla="*/ 1564100 w 1828799"/>
              <a:gd name="connsiteY53" fmla="*/ 639937 h 1828800"/>
              <a:gd name="connsiteX54" fmla="*/ 1538288 w 1828799"/>
              <a:gd name="connsiteY54" fmla="*/ 592381 h 1828800"/>
              <a:gd name="connsiteX55" fmla="*/ 1538287 w 1828799"/>
              <a:gd name="connsiteY55" fmla="*/ 592381 h 1828800"/>
              <a:gd name="connsiteX56" fmla="*/ 1499089 w 1828799"/>
              <a:gd name="connsiteY56" fmla="*/ 520165 h 1828800"/>
              <a:gd name="connsiteX57" fmla="*/ 1412989 w 1828799"/>
              <a:gd name="connsiteY57" fmla="*/ 415810 h 1828800"/>
              <a:gd name="connsiteX58" fmla="*/ 1401838 w 1828799"/>
              <a:gd name="connsiteY58" fmla="*/ 406609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426962" y="1422191"/>
                </a:move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3940" y="1425650"/>
                </a:lnTo>
                <a:cubicBezTo>
                  <a:pt x="1436805" y="1474296"/>
                  <a:pt x="1474228" y="1519610"/>
                  <a:pt x="1515597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close/>
                <a:moveTo>
                  <a:pt x="290512" y="249100"/>
                </a:moveTo>
                <a:lnTo>
                  <a:pt x="313202" y="267822"/>
                </a:lnTo>
                <a:cubicBezTo>
                  <a:pt x="354571" y="309190"/>
                  <a:pt x="391994" y="354504"/>
                  <a:pt x="424859" y="403150"/>
                </a:cubicBezTo>
                <a:lnTo>
                  <a:pt x="426961" y="406609"/>
                </a:lnTo>
                <a:lnTo>
                  <a:pt x="415809" y="415810"/>
                </a:lnTo>
                <a:cubicBezTo>
                  <a:pt x="383909" y="447710"/>
                  <a:pt x="355052" y="482653"/>
                  <a:pt x="329709" y="520165"/>
                </a:cubicBezTo>
                <a:lnTo>
                  <a:pt x="290513" y="592380"/>
                </a:ln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51315" y="1308634"/>
                </a:lnTo>
                <a:cubicBezTo>
                  <a:pt x="225972" y="1346146"/>
                  <a:pt x="197115" y="1381089"/>
                  <a:pt x="165215" y="1412989"/>
                </a:cubicBezTo>
                <a:lnTo>
                  <a:pt x="154064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lnTo>
                  <a:pt x="154063" y="406609"/>
                </a:lnTo>
                <a:lnTo>
                  <a:pt x="154063" y="406609"/>
                </a:lnTo>
                <a:lnTo>
                  <a:pt x="156164" y="403150"/>
                </a:lnTo>
                <a:cubicBezTo>
                  <a:pt x="189029" y="354504"/>
                  <a:pt x="226452" y="309190"/>
                  <a:pt x="267821" y="26782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38288" y="249101"/>
                </a:lnTo>
                <a:lnTo>
                  <a:pt x="1560977" y="267822"/>
                </a:lnTo>
                <a:cubicBezTo>
                  <a:pt x="1602346" y="309190"/>
                  <a:pt x="1639769" y="354504"/>
                  <a:pt x="1672634" y="403150"/>
                </a:cubicBezTo>
                <a:lnTo>
                  <a:pt x="1674736" y="406608"/>
                </a:lnTo>
                <a:lnTo>
                  <a:pt x="1674736" y="406608"/>
                </a:ln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63584" y="1412989"/>
                </a:lnTo>
                <a:cubicBezTo>
                  <a:pt x="1631685" y="1381089"/>
                  <a:pt x="1602827" y="1346146"/>
                  <a:pt x="1577484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8" y="592381"/>
                </a:lnTo>
                <a:lnTo>
                  <a:pt x="1538287" y="592381"/>
                </a:lnTo>
                <a:lnTo>
                  <a:pt x="1499089" y="520165"/>
                </a:lnTo>
                <a:cubicBezTo>
                  <a:pt x="1473747" y="482653"/>
                  <a:pt x="1444889" y="447710"/>
                  <a:pt x="1412989" y="415810"/>
                </a:cubicBezTo>
                <a:lnTo>
                  <a:pt x="1401838" y="406609"/>
                </a:ln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原创设计师QQ598969553          _6"/>
          <p:cNvSpPr/>
          <p:nvPr/>
        </p:nvSpPr>
        <p:spPr>
          <a:xfrm>
            <a:off x="5805488" y="2502911"/>
            <a:ext cx="1828799" cy="1828800"/>
          </a:xfrm>
          <a:custGeom>
            <a:avLst/>
            <a:gdLst>
              <a:gd name="connsiteX0" fmla="*/ 1674736 w 1828799"/>
              <a:gd name="connsiteY0" fmla="*/ 406608 h 1828800"/>
              <a:gd name="connsiteX1" fmla="*/ 1718436 w 1828799"/>
              <a:gd name="connsiteY1" fmla="*/ 478542 h 1828800"/>
              <a:gd name="connsiteX2" fmla="*/ 1828799 w 1828799"/>
              <a:gd name="connsiteY2" fmla="*/ 914399 h 1828800"/>
              <a:gd name="connsiteX3" fmla="*/ 1718436 w 1828799"/>
              <a:gd name="connsiteY3" fmla="*/ 1350256 h 1828800"/>
              <a:gd name="connsiteX4" fmla="*/ 1674736 w 1828799"/>
              <a:gd name="connsiteY4" fmla="*/ 1422190 h 1828800"/>
              <a:gd name="connsiteX5" fmla="*/ 1672634 w 1828799"/>
              <a:gd name="connsiteY5" fmla="*/ 1425649 h 1828800"/>
              <a:gd name="connsiteX6" fmla="*/ 1560977 w 1828799"/>
              <a:gd name="connsiteY6" fmla="*/ 1560977 h 1828800"/>
              <a:gd name="connsiteX7" fmla="*/ 1538287 w 1828799"/>
              <a:gd name="connsiteY7" fmla="*/ 1579699 h 1828800"/>
              <a:gd name="connsiteX8" fmla="*/ 1515597 w 1828799"/>
              <a:gd name="connsiteY8" fmla="*/ 1560978 h 1828800"/>
              <a:gd name="connsiteX9" fmla="*/ 1515597 w 1828799"/>
              <a:gd name="connsiteY9" fmla="*/ 1560978 h 1828800"/>
              <a:gd name="connsiteX10" fmla="*/ 1538288 w 1828799"/>
              <a:gd name="connsiteY10" fmla="*/ 1579700 h 1828800"/>
              <a:gd name="connsiteX11" fmla="*/ 1425650 w 1828799"/>
              <a:gd name="connsiteY11" fmla="*/ 1672635 h 1828800"/>
              <a:gd name="connsiteX12" fmla="*/ 914400 w 1828799"/>
              <a:gd name="connsiteY12" fmla="*/ 1828800 h 1828800"/>
              <a:gd name="connsiteX13" fmla="*/ 403150 w 1828799"/>
              <a:gd name="connsiteY13" fmla="*/ 1672635 h 1828800"/>
              <a:gd name="connsiteX14" fmla="*/ 290513 w 1828799"/>
              <a:gd name="connsiteY14" fmla="*/ 1579700 h 1828800"/>
              <a:gd name="connsiteX15" fmla="*/ 313203 w 1828799"/>
              <a:gd name="connsiteY15" fmla="*/ 1560978 h 1828800"/>
              <a:gd name="connsiteX16" fmla="*/ 424860 w 1828799"/>
              <a:gd name="connsiteY16" fmla="*/ 1425650 h 1828800"/>
              <a:gd name="connsiteX17" fmla="*/ 426962 w 1828799"/>
              <a:gd name="connsiteY17" fmla="*/ 1422191 h 1828800"/>
              <a:gd name="connsiteX18" fmla="*/ 520165 w 1828799"/>
              <a:gd name="connsiteY18" fmla="*/ 1499090 h 1828800"/>
              <a:gd name="connsiteX19" fmla="*/ 914400 w 1828799"/>
              <a:gd name="connsiteY19" fmla="*/ 1619512 h 1828800"/>
              <a:gd name="connsiteX20" fmla="*/ 1308635 w 1828799"/>
              <a:gd name="connsiteY20" fmla="*/ 1499090 h 1828800"/>
              <a:gd name="connsiteX21" fmla="*/ 1401839 w 1828799"/>
              <a:gd name="connsiteY21" fmla="*/ 1422191 h 1828800"/>
              <a:gd name="connsiteX22" fmla="*/ 1401838 w 1828799"/>
              <a:gd name="connsiteY22" fmla="*/ 1422190 h 1828800"/>
              <a:gd name="connsiteX23" fmla="*/ 1412989 w 1828799"/>
              <a:gd name="connsiteY23" fmla="*/ 1412989 h 1828800"/>
              <a:gd name="connsiteX24" fmla="*/ 1499089 w 1828799"/>
              <a:gd name="connsiteY24" fmla="*/ 1308634 h 1828800"/>
              <a:gd name="connsiteX25" fmla="*/ 1538287 w 1828799"/>
              <a:gd name="connsiteY25" fmla="*/ 1236419 h 1828800"/>
              <a:gd name="connsiteX26" fmla="*/ 1564100 w 1828799"/>
              <a:gd name="connsiteY26" fmla="*/ 1188861 h 1828800"/>
              <a:gd name="connsiteX27" fmla="*/ 1619511 w 1828799"/>
              <a:gd name="connsiteY27" fmla="*/ 914399 h 1828800"/>
              <a:gd name="connsiteX28" fmla="*/ 1564100 w 1828799"/>
              <a:gd name="connsiteY28" fmla="*/ 639937 h 1828800"/>
              <a:gd name="connsiteX29" fmla="*/ 1538287 w 1828799"/>
              <a:gd name="connsiteY29" fmla="*/ 592380 h 1828800"/>
              <a:gd name="connsiteX30" fmla="*/ 1577484 w 1828799"/>
              <a:gd name="connsiteY30" fmla="*/ 520164 h 1828800"/>
              <a:gd name="connsiteX31" fmla="*/ 1663584 w 1828799"/>
              <a:gd name="connsiteY31" fmla="*/ 415809 h 1828800"/>
              <a:gd name="connsiteX32" fmla="*/ 154064 w 1828799"/>
              <a:gd name="connsiteY32" fmla="*/ 406608 h 1828800"/>
              <a:gd name="connsiteX33" fmla="*/ 165215 w 1828799"/>
              <a:gd name="connsiteY33" fmla="*/ 415809 h 1828800"/>
              <a:gd name="connsiteX34" fmla="*/ 251315 w 1828799"/>
              <a:gd name="connsiteY34" fmla="*/ 520164 h 1828800"/>
              <a:gd name="connsiteX35" fmla="*/ 290513 w 1828799"/>
              <a:gd name="connsiteY35" fmla="*/ 592380 h 1828800"/>
              <a:gd name="connsiteX36" fmla="*/ 264699 w 1828799"/>
              <a:gd name="connsiteY36" fmla="*/ 639937 h 1828800"/>
              <a:gd name="connsiteX37" fmla="*/ 209288 w 1828799"/>
              <a:gd name="connsiteY37" fmla="*/ 914399 h 1828800"/>
              <a:gd name="connsiteX38" fmla="*/ 264699 w 1828799"/>
              <a:gd name="connsiteY38" fmla="*/ 1188861 h 1828800"/>
              <a:gd name="connsiteX39" fmla="*/ 290513 w 1828799"/>
              <a:gd name="connsiteY39" fmla="*/ 1236419 h 1828800"/>
              <a:gd name="connsiteX40" fmla="*/ 290512 w 1828799"/>
              <a:gd name="connsiteY40" fmla="*/ 1236420 h 1828800"/>
              <a:gd name="connsiteX41" fmla="*/ 329709 w 1828799"/>
              <a:gd name="connsiteY41" fmla="*/ 1308634 h 1828800"/>
              <a:gd name="connsiteX42" fmla="*/ 415809 w 1828799"/>
              <a:gd name="connsiteY42" fmla="*/ 1412989 h 1828800"/>
              <a:gd name="connsiteX43" fmla="*/ 426961 w 1828799"/>
              <a:gd name="connsiteY43" fmla="*/ 1422190 h 1828800"/>
              <a:gd name="connsiteX44" fmla="*/ 424859 w 1828799"/>
              <a:gd name="connsiteY44" fmla="*/ 1425649 h 1828800"/>
              <a:gd name="connsiteX45" fmla="*/ 313202 w 1828799"/>
              <a:gd name="connsiteY45" fmla="*/ 1560977 h 1828800"/>
              <a:gd name="connsiteX46" fmla="*/ 290512 w 1828799"/>
              <a:gd name="connsiteY46" fmla="*/ 1579699 h 1828800"/>
              <a:gd name="connsiteX47" fmla="*/ 267821 w 1828799"/>
              <a:gd name="connsiteY47" fmla="*/ 1560977 h 1828800"/>
              <a:gd name="connsiteX48" fmla="*/ 156164 w 1828799"/>
              <a:gd name="connsiteY48" fmla="*/ 1425649 h 1828800"/>
              <a:gd name="connsiteX49" fmla="*/ 154063 w 1828799"/>
              <a:gd name="connsiteY49" fmla="*/ 1422190 h 1828800"/>
              <a:gd name="connsiteX50" fmla="*/ 154063 w 1828799"/>
              <a:gd name="connsiteY50" fmla="*/ 1422190 h 1828800"/>
              <a:gd name="connsiteX51" fmla="*/ 110363 w 1828799"/>
              <a:gd name="connsiteY51" fmla="*/ 1350256 h 1828800"/>
              <a:gd name="connsiteX52" fmla="*/ 0 w 1828799"/>
              <a:gd name="connsiteY52" fmla="*/ 914399 h 1828800"/>
              <a:gd name="connsiteX53" fmla="*/ 110363 w 1828799"/>
              <a:gd name="connsiteY53" fmla="*/ 478542 h 1828800"/>
              <a:gd name="connsiteX54" fmla="*/ 914400 w 1828799"/>
              <a:gd name="connsiteY54" fmla="*/ 0 h 1828800"/>
              <a:gd name="connsiteX55" fmla="*/ 1425650 w 1828799"/>
              <a:gd name="connsiteY55" fmla="*/ 156165 h 1828800"/>
              <a:gd name="connsiteX56" fmla="*/ 1538288 w 1828799"/>
              <a:gd name="connsiteY56" fmla="*/ 249100 h 1828800"/>
              <a:gd name="connsiteX57" fmla="*/ 1515597 w 1828799"/>
              <a:gd name="connsiteY57" fmla="*/ 267822 h 1828800"/>
              <a:gd name="connsiteX58" fmla="*/ 1403940 w 1828799"/>
              <a:gd name="connsiteY58" fmla="*/ 403150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1674736" y="406608"/>
                </a:move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72634" y="1425649"/>
                </a:lnTo>
                <a:cubicBezTo>
                  <a:pt x="1639769" y="1474295"/>
                  <a:pt x="1602346" y="1519609"/>
                  <a:pt x="1560977" y="1560977"/>
                </a:cubicBezTo>
                <a:lnTo>
                  <a:pt x="1538287" y="1579699"/>
                </a:lnTo>
                <a:lnTo>
                  <a:pt x="1515597" y="1560978"/>
                </a:lnTo>
                <a:lnTo>
                  <a:pt x="1515597" y="1560978"/>
                </a:ln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1838" y="1422190"/>
                </a:lnTo>
                <a:lnTo>
                  <a:pt x="1412989" y="1412989"/>
                </a:lnTo>
                <a:cubicBezTo>
                  <a:pt x="1444889" y="1381089"/>
                  <a:pt x="1473747" y="1346146"/>
                  <a:pt x="1499089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7" y="592380"/>
                </a:lnTo>
                <a:lnTo>
                  <a:pt x="1577484" y="520164"/>
                </a:lnTo>
                <a:cubicBezTo>
                  <a:pt x="1602827" y="482652"/>
                  <a:pt x="1631685" y="447709"/>
                  <a:pt x="1663584" y="415809"/>
                </a:cubicBezTo>
                <a:close/>
                <a:moveTo>
                  <a:pt x="154064" y="406608"/>
                </a:moveTo>
                <a:lnTo>
                  <a:pt x="165215" y="415809"/>
                </a:lnTo>
                <a:cubicBezTo>
                  <a:pt x="197115" y="447709"/>
                  <a:pt x="225973" y="482652"/>
                  <a:pt x="251315" y="520164"/>
                </a:cubicBez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90512" y="1236420"/>
                </a:lnTo>
                <a:lnTo>
                  <a:pt x="329709" y="1308634"/>
                </a:lnTo>
                <a:cubicBezTo>
                  <a:pt x="355052" y="1346146"/>
                  <a:pt x="383910" y="1381089"/>
                  <a:pt x="415809" y="1412989"/>
                </a:cubicBezTo>
                <a:lnTo>
                  <a:pt x="426961" y="1422190"/>
                </a:lnTo>
                <a:lnTo>
                  <a:pt x="424859" y="1425649"/>
                </a:lnTo>
                <a:cubicBezTo>
                  <a:pt x="391994" y="1474295"/>
                  <a:pt x="354571" y="1519609"/>
                  <a:pt x="313202" y="1560977"/>
                </a:cubicBezTo>
                <a:lnTo>
                  <a:pt x="290512" y="1579699"/>
                </a:lnTo>
                <a:lnTo>
                  <a:pt x="267821" y="1560977"/>
                </a:lnTo>
                <a:cubicBezTo>
                  <a:pt x="226452" y="1519609"/>
                  <a:pt x="189029" y="1474295"/>
                  <a:pt x="156164" y="1425649"/>
                </a:cubicBezTo>
                <a:lnTo>
                  <a:pt x="154063" y="1422190"/>
                </a:lnTo>
                <a:lnTo>
                  <a:pt x="154063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原创设计师QQ598969553          _7"/>
          <p:cNvSpPr/>
          <p:nvPr/>
        </p:nvSpPr>
        <p:spPr>
          <a:xfrm>
            <a:off x="7053262" y="2502911"/>
            <a:ext cx="1828800" cy="1828800"/>
          </a:xfrm>
          <a:custGeom>
            <a:avLst/>
            <a:gdLst>
              <a:gd name="connsiteX0" fmla="*/ 290512 w 1828800"/>
              <a:gd name="connsiteY0" fmla="*/ 249101 h 1828800"/>
              <a:gd name="connsiteX1" fmla="*/ 313202 w 1828800"/>
              <a:gd name="connsiteY1" fmla="*/ 267823 h 1828800"/>
              <a:gd name="connsiteX2" fmla="*/ 424859 w 1828800"/>
              <a:gd name="connsiteY2" fmla="*/ 403151 h 1828800"/>
              <a:gd name="connsiteX3" fmla="*/ 426961 w 1828800"/>
              <a:gd name="connsiteY3" fmla="*/ 406610 h 1828800"/>
              <a:gd name="connsiteX4" fmla="*/ 415809 w 1828800"/>
              <a:gd name="connsiteY4" fmla="*/ 415811 h 1828800"/>
              <a:gd name="connsiteX5" fmla="*/ 329709 w 1828800"/>
              <a:gd name="connsiteY5" fmla="*/ 520166 h 1828800"/>
              <a:gd name="connsiteX6" fmla="*/ 290513 w 1828800"/>
              <a:gd name="connsiteY6" fmla="*/ 592381 h 1828800"/>
              <a:gd name="connsiteX7" fmla="*/ 290513 w 1828800"/>
              <a:gd name="connsiteY7" fmla="*/ 592381 h 1828800"/>
              <a:gd name="connsiteX8" fmla="*/ 264699 w 1828800"/>
              <a:gd name="connsiteY8" fmla="*/ 639938 h 1828800"/>
              <a:gd name="connsiteX9" fmla="*/ 209288 w 1828800"/>
              <a:gd name="connsiteY9" fmla="*/ 914400 h 1828800"/>
              <a:gd name="connsiteX10" fmla="*/ 264699 w 1828800"/>
              <a:gd name="connsiteY10" fmla="*/ 1188862 h 1828800"/>
              <a:gd name="connsiteX11" fmla="*/ 290513 w 1828800"/>
              <a:gd name="connsiteY11" fmla="*/ 1236420 h 1828800"/>
              <a:gd name="connsiteX12" fmla="*/ 251315 w 1828800"/>
              <a:gd name="connsiteY12" fmla="*/ 1308635 h 1828800"/>
              <a:gd name="connsiteX13" fmla="*/ 165215 w 1828800"/>
              <a:gd name="connsiteY13" fmla="*/ 1412990 h 1828800"/>
              <a:gd name="connsiteX14" fmla="*/ 154064 w 1828800"/>
              <a:gd name="connsiteY14" fmla="*/ 1422191 h 1828800"/>
              <a:gd name="connsiteX15" fmla="*/ 110363 w 1828800"/>
              <a:gd name="connsiteY15" fmla="*/ 1350257 h 1828800"/>
              <a:gd name="connsiteX16" fmla="*/ 0 w 1828800"/>
              <a:gd name="connsiteY16" fmla="*/ 914400 h 1828800"/>
              <a:gd name="connsiteX17" fmla="*/ 110363 w 1828800"/>
              <a:gd name="connsiteY17" fmla="*/ 478543 h 1828800"/>
              <a:gd name="connsiteX18" fmla="*/ 154063 w 1828800"/>
              <a:gd name="connsiteY18" fmla="*/ 406610 h 1828800"/>
              <a:gd name="connsiteX19" fmla="*/ 154063 w 1828800"/>
              <a:gd name="connsiteY19" fmla="*/ 406610 h 1828800"/>
              <a:gd name="connsiteX20" fmla="*/ 156164 w 1828800"/>
              <a:gd name="connsiteY20" fmla="*/ 403151 h 1828800"/>
              <a:gd name="connsiteX21" fmla="*/ 267821 w 1828800"/>
              <a:gd name="connsiteY21" fmla="*/ 267823 h 1828800"/>
              <a:gd name="connsiteX22" fmla="*/ 914400 w 1828800"/>
              <a:gd name="connsiteY22" fmla="*/ 0 h 1828800"/>
              <a:gd name="connsiteX23" fmla="*/ 1828800 w 1828800"/>
              <a:gd name="connsiteY23" fmla="*/ 914400 h 1828800"/>
              <a:gd name="connsiteX24" fmla="*/ 914400 w 1828800"/>
              <a:gd name="connsiteY24" fmla="*/ 1828800 h 1828800"/>
              <a:gd name="connsiteX25" fmla="*/ 403150 w 1828800"/>
              <a:gd name="connsiteY25" fmla="*/ 1672635 h 1828800"/>
              <a:gd name="connsiteX26" fmla="*/ 290513 w 1828800"/>
              <a:gd name="connsiteY26" fmla="*/ 1579700 h 1828800"/>
              <a:gd name="connsiteX27" fmla="*/ 313203 w 1828800"/>
              <a:gd name="connsiteY27" fmla="*/ 1560978 h 1828800"/>
              <a:gd name="connsiteX28" fmla="*/ 424860 w 1828800"/>
              <a:gd name="connsiteY28" fmla="*/ 1425650 h 1828800"/>
              <a:gd name="connsiteX29" fmla="*/ 426962 w 1828800"/>
              <a:gd name="connsiteY29" fmla="*/ 1422191 h 1828800"/>
              <a:gd name="connsiteX30" fmla="*/ 520165 w 1828800"/>
              <a:gd name="connsiteY30" fmla="*/ 1499090 h 1828800"/>
              <a:gd name="connsiteX31" fmla="*/ 914400 w 1828800"/>
              <a:gd name="connsiteY31" fmla="*/ 1619512 h 1828800"/>
              <a:gd name="connsiteX32" fmla="*/ 1619512 w 1828800"/>
              <a:gd name="connsiteY32" fmla="*/ 914400 h 1828800"/>
              <a:gd name="connsiteX33" fmla="*/ 914400 w 1828800"/>
              <a:gd name="connsiteY33" fmla="*/ 209288 h 1828800"/>
              <a:gd name="connsiteX34" fmla="*/ 520165 w 1828800"/>
              <a:gd name="connsiteY34" fmla="*/ 329710 h 1828800"/>
              <a:gd name="connsiteX35" fmla="*/ 426962 w 1828800"/>
              <a:gd name="connsiteY35" fmla="*/ 406609 h 1828800"/>
              <a:gd name="connsiteX36" fmla="*/ 424860 w 1828800"/>
              <a:gd name="connsiteY36" fmla="*/ 403150 h 1828800"/>
              <a:gd name="connsiteX37" fmla="*/ 313203 w 1828800"/>
              <a:gd name="connsiteY37" fmla="*/ 267822 h 1828800"/>
              <a:gd name="connsiteX38" fmla="*/ 290513 w 1828800"/>
              <a:gd name="connsiteY38" fmla="*/ 249100 h 1828800"/>
              <a:gd name="connsiteX39" fmla="*/ 403150 w 1828800"/>
              <a:gd name="connsiteY39" fmla="*/ 156165 h 1828800"/>
              <a:gd name="connsiteX40" fmla="*/ 914400 w 1828800"/>
              <a:gd name="connsiteY40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28800" h="1828800">
                <a:moveTo>
                  <a:pt x="290512" y="249101"/>
                </a:moveTo>
                <a:lnTo>
                  <a:pt x="313202" y="267823"/>
                </a:lnTo>
                <a:cubicBezTo>
                  <a:pt x="354571" y="309191"/>
                  <a:pt x="391994" y="354505"/>
                  <a:pt x="424859" y="403151"/>
                </a:cubicBezTo>
                <a:lnTo>
                  <a:pt x="426961" y="406610"/>
                </a:lnTo>
                <a:lnTo>
                  <a:pt x="415809" y="415811"/>
                </a:lnTo>
                <a:cubicBezTo>
                  <a:pt x="383910" y="447711"/>
                  <a:pt x="355052" y="482654"/>
                  <a:pt x="329709" y="520166"/>
                </a:cubicBezTo>
                <a:lnTo>
                  <a:pt x="290513" y="592381"/>
                </a:lnTo>
                <a:lnTo>
                  <a:pt x="290513" y="592381"/>
                </a:lnTo>
                <a:lnTo>
                  <a:pt x="264699" y="639938"/>
                </a:lnTo>
                <a:cubicBezTo>
                  <a:pt x="229019" y="724297"/>
                  <a:pt x="209288" y="817044"/>
                  <a:pt x="209288" y="914400"/>
                </a:cubicBezTo>
                <a:cubicBezTo>
                  <a:pt x="209288" y="1011756"/>
                  <a:pt x="229019" y="1104503"/>
                  <a:pt x="264699" y="1188862"/>
                </a:cubicBezTo>
                <a:lnTo>
                  <a:pt x="290513" y="1236420"/>
                </a:lnTo>
                <a:lnTo>
                  <a:pt x="251315" y="1308635"/>
                </a:lnTo>
                <a:cubicBezTo>
                  <a:pt x="225973" y="1346147"/>
                  <a:pt x="197115" y="1381090"/>
                  <a:pt x="165215" y="1412990"/>
                </a:cubicBezTo>
                <a:lnTo>
                  <a:pt x="154064" y="1422191"/>
                </a:lnTo>
                <a:lnTo>
                  <a:pt x="110363" y="1350257"/>
                </a:lnTo>
                <a:cubicBezTo>
                  <a:pt x="39980" y="1220693"/>
                  <a:pt x="0" y="1072215"/>
                  <a:pt x="0" y="914400"/>
                </a:cubicBezTo>
                <a:cubicBezTo>
                  <a:pt x="0" y="756585"/>
                  <a:pt x="39980" y="608107"/>
                  <a:pt x="110363" y="478543"/>
                </a:cubicBezTo>
                <a:lnTo>
                  <a:pt x="154063" y="406610"/>
                </a:lnTo>
                <a:lnTo>
                  <a:pt x="154063" y="406610"/>
                </a:lnTo>
                <a:lnTo>
                  <a:pt x="156164" y="403151"/>
                </a:lnTo>
                <a:cubicBezTo>
                  <a:pt x="189029" y="354505"/>
                  <a:pt x="226452" y="309191"/>
                  <a:pt x="267821" y="267823"/>
                </a:cubicBezTo>
                <a:close/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303823" y="1619512"/>
                  <a:pt x="1619512" y="1303823"/>
                  <a:pt x="1619512" y="914400"/>
                </a:cubicBezTo>
                <a:cubicBezTo>
                  <a:pt x="1619512" y="524977"/>
                  <a:pt x="1303823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9" name="原创设计师QQ598969553          _8"/>
          <p:cNvCxnSpPr/>
          <p:nvPr/>
        </p:nvCxnSpPr>
        <p:spPr>
          <a:xfrm>
            <a:off x="7967661" y="195046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原创设计师QQ598969553          _9"/>
          <p:cNvCxnSpPr/>
          <p:nvPr/>
        </p:nvCxnSpPr>
        <p:spPr>
          <a:xfrm>
            <a:off x="4224336" y="195046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原创设计师QQ598969553          _10"/>
          <p:cNvCxnSpPr/>
          <p:nvPr/>
        </p:nvCxnSpPr>
        <p:spPr>
          <a:xfrm>
            <a:off x="6719886" y="448411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原创设计师QQ598969553          _11"/>
          <p:cNvCxnSpPr/>
          <p:nvPr/>
        </p:nvCxnSpPr>
        <p:spPr>
          <a:xfrm>
            <a:off x="5472111" y="448411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原创设计师QQ598969553          _12"/>
          <p:cNvCxnSpPr/>
          <p:nvPr/>
        </p:nvCxnSpPr>
        <p:spPr>
          <a:xfrm>
            <a:off x="7981947" y="191236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原创设计师QQ598969553          _13"/>
          <p:cNvCxnSpPr/>
          <p:nvPr/>
        </p:nvCxnSpPr>
        <p:spPr>
          <a:xfrm>
            <a:off x="3309937" y="191236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原创设计师QQ598969553          _14"/>
          <p:cNvCxnSpPr/>
          <p:nvPr/>
        </p:nvCxnSpPr>
        <p:spPr>
          <a:xfrm>
            <a:off x="6729411" y="489368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原创设计师QQ598969553          _15"/>
          <p:cNvCxnSpPr/>
          <p:nvPr/>
        </p:nvCxnSpPr>
        <p:spPr>
          <a:xfrm>
            <a:off x="4557710" y="489368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原创设计师QQ598969553          _16"/>
          <p:cNvSpPr txBox="1"/>
          <p:nvPr/>
        </p:nvSpPr>
        <p:spPr>
          <a:xfrm>
            <a:off x="9056621" y="1708049"/>
            <a:ext cx="479544" cy="40862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</a:t>
            </a:r>
            <a:r>
              <a:rPr lang="ru-RU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原创设计师QQ598969553          _18"/>
          <p:cNvSpPr txBox="1"/>
          <p:nvPr/>
        </p:nvSpPr>
        <p:spPr>
          <a:xfrm>
            <a:off x="7790623" y="4689374"/>
            <a:ext cx="47954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</a:t>
            </a:r>
            <a:r>
              <a:rPr lang="ru-RU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</a:t>
            </a:r>
            <a:endParaRPr lang="en-US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原创设计师QQ598969553          _20"/>
          <p:cNvSpPr txBox="1"/>
          <p:nvPr/>
        </p:nvSpPr>
        <p:spPr>
          <a:xfrm>
            <a:off x="2648863" y="1708049"/>
            <a:ext cx="47954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</a:t>
            </a:r>
            <a:r>
              <a:rPr lang="ru-RU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1</a:t>
            </a:r>
            <a:endParaRPr lang="en-US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原创设计师QQ598969553          _21"/>
          <p:cNvSpPr txBox="1"/>
          <p:nvPr/>
        </p:nvSpPr>
        <p:spPr>
          <a:xfrm>
            <a:off x="481012" y="1558418"/>
            <a:ext cx="2167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Образование</a:t>
            </a:r>
          </a:p>
          <a:p>
            <a:pPr algn="r"/>
            <a:r>
              <a:rPr lang="ru-RU" altLang="zh-CN" sz="2000" b="1" dirty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ru-RU" altLang="zh-CN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990 671,14</a:t>
            </a:r>
            <a:r>
              <a:rPr lang="ru-RU" altLang="zh-CN" sz="12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ru-RU" altLang="zh-CN" sz="1100" dirty="0">
              <a:solidFill>
                <a:schemeClr val="accent2">
                  <a:lumMod val="7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原创设计师QQ598969553          _22"/>
          <p:cNvSpPr txBox="1"/>
          <p:nvPr/>
        </p:nvSpPr>
        <p:spPr>
          <a:xfrm>
            <a:off x="3914861" y="4689374"/>
            <a:ext cx="479544" cy="40862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</a:t>
            </a:r>
            <a:r>
              <a:rPr lang="ru-RU" dirty="0" smtClean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2</a:t>
            </a:r>
            <a:endParaRPr lang="en-US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6" name="原创设计师QQ598969553          _21"/>
          <p:cNvSpPr txBox="1"/>
          <p:nvPr/>
        </p:nvSpPr>
        <p:spPr>
          <a:xfrm>
            <a:off x="979317" y="4500079"/>
            <a:ext cx="2474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Социальная политика </a:t>
            </a:r>
          </a:p>
          <a:p>
            <a:pPr algn="r"/>
            <a:r>
              <a:rPr lang="ru-RU" altLang="zh-CN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469 700,15</a:t>
            </a:r>
            <a:r>
              <a:rPr lang="ru-RU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.</a:t>
            </a:r>
            <a:endParaRPr lang="ru-RU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7" name="原创设计师QQ598969553          _21"/>
          <p:cNvSpPr txBox="1"/>
          <p:nvPr/>
        </p:nvSpPr>
        <p:spPr>
          <a:xfrm>
            <a:off x="9555138" y="1639089"/>
            <a:ext cx="2167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Спорт</a:t>
            </a:r>
          </a:p>
          <a:p>
            <a:r>
              <a:rPr lang="ru-RU" altLang="zh-CN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65 477,60</a:t>
            </a:r>
            <a:endParaRPr lang="ru-RU" altLang="zh-CN" sz="2000" dirty="0">
              <a:solidFill>
                <a:schemeClr val="accent2">
                  <a:lumMod val="7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原创设计师QQ598969553          _21"/>
          <p:cNvSpPr txBox="1"/>
          <p:nvPr/>
        </p:nvSpPr>
        <p:spPr>
          <a:xfrm>
            <a:off x="8284107" y="4607677"/>
            <a:ext cx="2167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Культура</a:t>
            </a:r>
          </a:p>
          <a:p>
            <a:r>
              <a:rPr lang="ru-RU" altLang="zh-CN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197 900,17</a:t>
            </a:r>
            <a:endParaRPr lang="ru-RU" altLang="zh-CN" sz="2000" dirty="0">
              <a:solidFill>
                <a:schemeClr val="accent2">
                  <a:lumMod val="7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48" y="3028342"/>
            <a:ext cx="767878" cy="76787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886" y="2873447"/>
            <a:ext cx="2117686" cy="107766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246" y="2895356"/>
            <a:ext cx="1033847" cy="1033847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975" y="2935623"/>
            <a:ext cx="1073944" cy="1100196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28407" y="5589083"/>
            <a:ext cx="7444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1 723 749,06 тыс. рублей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73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9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100"/>
                            </p:stCondLst>
                            <p:childTnLst>
                              <p:par>
                                <p:cTn id="9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30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6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8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/>
      <p:bldP spid="21" grpId="0" animBg="1"/>
      <p:bldP spid="46" grpId="0"/>
      <p:bldP spid="47" grpId="0"/>
      <p:bldP spid="48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2972" y="481316"/>
            <a:ext cx="4086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образование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7694" y="1978430"/>
            <a:ext cx="258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ошкольные </a:t>
            </a:r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бразовательные </a:t>
            </a:r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чреждения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1470" y="1155741"/>
            <a:ext cx="1830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Численность педагогических работников, чел.</a:t>
            </a:r>
            <a:endParaRPr lang="ru-RU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6846" y="1155741"/>
            <a:ext cx="1787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Численность учащихся (воспитанников), чел.</a:t>
            </a:r>
            <a:endParaRPr lang="ru-RU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78019" y="1355795"/>
            <a:ext cx="1668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Расходы всего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тыс. рублей</a:t>
            </a:r>
            <a:endParaRPr lang="ru-RU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284" y="3280352"/>
            <a:ext cx="2531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бщеобразовательные </a:t>
            </a:r>
            <a:r>
              <a:rPr lang="ru-RU" dirty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чреждения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694" y="4918366"/>
            <a:ext cx="258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чреждения </a:t>
            </a:r>
            <a:r>
              <a:rPr lang="ru-RU" dirty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ополнительного </a:t>
            </a:r>
            <a:r>
              <a:rPr lang="ru-RU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бразования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07724" y="2116180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199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07723" y="3252254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451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03950" y="4969856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50</a:t>
            </a:r>
            <a:endParaRPr lang="ru-RU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87" y="2116180"/>
            <a:ext cx="875525" cy="48640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86" y="3252254"/>
            <a:ext cx="875525" cy="4864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87" y="4969856"/>
            <a:ext cx="875525" cy="48640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087688" y="4856811"/>
            <a:ext cx="1085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1 929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87688" y="2178485"/>
            <a:ext cx="1085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2 301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87688" y="3341908"/>
            <a:ext cx="1085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6 516</a:t>
            </a:r>
            <a:endParaRPr lang="ru-RU" sz="28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889" y="2116180"/>
            <a:ext cx="875525" cy="48640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888" y="3252254"/>
            <a:ext cx="875525" cy="48640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889" y="4969856"/>
            <a:ext cx="875525" cy="486403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9578019" y="4856811"/>
            <a:ext cx="1786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41 087,33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9578019" y="2178485"/>
            <a:ext cx="198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303 131,82</a:t>
            </a:r>
            <a:endParaRPr lang="ru-RU" sz="2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9578019" y="3341908"/>
            <a:ext cx="198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585 468,17</a:t>
            </a:r>
            <a:endParaRPr lang="ru-RU" sz="2800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366" y="2008228"/>
            <a:ext cx="631172" cy="63117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794" y="3186486"/>
            <a:ext cx="743626" cy="74362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253" y="4969856"/>
            <a:ext cx="868373" cy="758017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21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977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6" grpId="0"/>
      <p:bldP spid="17" grpId="0"/>
      <p:bldP spid="18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25" y="3842211"/>
            <a:ext cx="2117566" cy="2117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25" y="691185"/>
            <a:ext cx="3019640" cy="226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39047" y="132901"/>
            <a:ext cx="3982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образование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8171" y="1434135"/>
            <a:ext cx="7908148" cy="4616648"/>
          </a:xfrm>
          <a:prstGeom prst="rect">
            <a:avLst/>
          </a:prstGeom>
          <a:solidFill>
            <a:schemeClr val="bg1">
              <a:alpha val="41000"/>
            </a:schemeClr>
          </a:solidFill>
          <a:effectLst>
            <a:softEdge rad="2032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Blip>
                <a:blip r:embed="rId4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обеспечение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деятельности центров образования цифрового и гуманитарного профилей на базе общеобразовательных организаций (подготовка помещений и проведение текущих ремонтов, приобретение мебели) МОУ СОШ № 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3,5,8 - 2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 631,00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marL="285750" indent="-285750" algn="just">
              <a:spcAft>
                <a:spcPts val="0"/>
              </a:spcAft>
              <a:buBlip>
                <a:blip r:embed="rId4"/>
              </a:buBlip>
            </a:pPr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-выполнена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проектно-сметная документация и проведен </a:t>
            </a:r>
            <a:r>
              <a:rPr lang="ru-RU" sz="1400" dirty="0" err="1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стройконтроль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общеобразовательных организаций (МОУ гимназия №1, МОУ СОШ № 2,3,4,5,9,10,12,14,18, лицей «</a:t>
            </a:r>
            <a:r>
              <a:rPr lang="ru-RU" sz="1400" dirty="0" err="1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Экос</a:t>
            </a:r>
            <a:r>
              <a:rPr lang="ru-RU" sz="1400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») для получения субсидии «Модернизация школьных систем образования» - капитальный ремонт общеобразовательных организаций – 2 017,85 тыс. рублей</a:t>
            </a:r>
            <a:r>
              <a:rPr lang="ru-RU" sz="1400" dirty="0" smtClean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– ограждение веревочного лагеря и благоустройство территории МБУ ДО «Оздоровительно-образовательный центр «Дружба» – 1 063,90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дополнительный ремонт спортивного зала МОУ СОШ № 13 – 1 042,95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аварийный ремонт канализации МОУ СОШ №10 – 277,99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аварийный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ремонт наружной канализации МДОУ № 5 "Березка" – 256,54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endParaRPr lang="ru-RU" sz="1400" dirty="0" smtClean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buBlip>
                <a:blip r:embed="rId5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ремонт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наружной канализации МОУ СОШ № 12 г. Новоалександровск – 205,96 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.</a:t>
            </a:r>
          </a:p>
          <a:p>
            <a:pPr algn="just"/>
            <a:endPara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Blip>
                <a:blip r:embed="rId5"/>
              </a:buBlip>
            </a:pP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-   установка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электрической плиты 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МОУ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СОШ № 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5 </a:t>
            </a:r>
            <a:r>
              <a:rPr lang="ru-RU" sz="1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– 148,41тыс. рублей</a:t>
            </a:r>
            <a:r>
              <a:rPr lang="ru-RU" sz="1400" dirty="0" smtClean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8735" y="691185"/>
            <a:ext cx="7240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В 2023 году были </a:t>
            </a:r>
            <a:r>
              <a:rPr lang="ru-RU" dirty="0">
                <a:latin typeface="Segoe Print" panose="02000600000000000000" pitchFamily="2" charset="0"/>
                <a:cs typeface="Times New Roman" panose="02020603050405020304" pitchFamily="18" charset="0"/>
              </a:rPr>
              <a:t>проведены текущие и капитальные ремонты</a:t>
            </a:r>
            <a:r>
              <a:rPr lang="ru-RU" dirty="0">
                <a:solidFill>
                  <a:schemeClr val="accent2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ED7D3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 образовательных </a:t>
            </a:r>
            <a:r>
              <a:rPr lang="ru-RU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организациях:</a:t>
            </a:r>
            <a:endParaRPr lang="ru-RU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22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723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5550" y="547764"/>
            <a:ext cx="379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Расходы на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культуру 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2234" y="1199617"/>
            <a:ext cx="2411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Численность посетителей/ мероприятий, чел.</a:t>
            </a:r>
            <a:endParaRPr lang="ru-RU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98321" y="1190942"/>
            <a:ext cx="1668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Расходы, тыс. руб.</a:t>
            </a:r>
            <a:endParaRPr lang="ru-RU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694" y="1978430"/>
            <a:ext cx="258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Библиотеки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003" y="3462480"/>
            <a:ext cx="111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РДК, СДК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694" y="4783052"/>
            <a:ext cx="111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Музей</a:t>
            </a:r>
            <a:endParaRPr lang="ru-RU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07724" y="2116180"/>
            <a:ext cx="226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31 807 </a:t>
            </a:r>
            <a:r>
              <a:rPr lang="ru-RU" altLang="zh-CN" sz="1600" dirty="0" smtClean="0">
                <a:solidFill>
                  <a:schemeClr val="bg2">
                    <a:lumMod val="50000"/>
                  </a:schemeClr>
                </a:solidFill>
                <a:cs typeface="Open Sans" panose="020B0606030504020204" pitchFamily="34" charset="0"/>
              </a:rPr>
              <a:t>читателей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07723" y="3252254"/>
            <a:ext cx="2367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7 655 </a:t>
            </a:r>
            <a:r>
              <a:rPr lang="ru-RU" altLang="zh-CN" sz="1600" dirty="0" smtClean="0">
                <a:solidFill>
                  <a:schemeClr val="bg2">
                    <a:lumMod val="50000"/>
                  </a:schemeClr>
                </a:solidFill>
                <a:cs typeface="Open Sans" panose="020B0606030504020204" pitchFamily="34" charset="0"/>
              </a:rPr>
              <a:t>мероприятий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02234" y="4521442"/>
            <a:ext cx="1758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178 </a:t>
            </a:r>
            <a:r>
              <a:rPr lang="ru-RU" altLang="zh-CN" sz="1600" dirty="0" smtClean="0">
                <a:solidFill>
                  <a:schemeClr val="bg2">
                    <a:lumMod val="50000"/>
                  </a:schemeClr>
                </a:solidFill>
                <a:cs typeface="Open Sans" panose="020B0606030504020204" pitchFamily="34" charset="0"/>
              </a:rPr>
              <a:t>экскурсий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91847" y="4980783"/>
            <a:ext cx="1484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50 </a:t>
            </a:r>
            <a:r>
              <a:rPr lang="ru-RU" altLang="zh-CN" sz="1600" dirty="0" smtClean="0">
                <a:solidFill>
                  <a:schemeClr val="bg2">
                    <a:lumMod val="50000"/>
                  </a:schemeClr>
                </a:solidFill>
                <a:cs typeface="Open Sans" panose="020B0606030504020204" pitchFamily="34" charset="0"/>
              </a:rPr>
              <a:t>выставок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99" y="2163924"/>
            <a:ext cx="875525" cy="48640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98" y="3299998"/>
            <a:ext cx="875525" cy="48640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99" y="5017600"/>
            <a:ext cx="875525" cy="486403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9098321" y="4842250"/>
            <a:ext cx="1585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1 882,95</a:t>
            </a:r>
            <a:endParaRPr lang="ru-RU" sz="28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9098321" y="2163924"/>
            <a:ext cx="1786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30 193,50</a:t>
            </a:r>
            <a:endParaRPr lang="ru-RU" sz="2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9098321" y="3327347"/>
            <a:ext cx="1786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29 542,81</a:t>
            </a:r>
            <a:endParaRPr lang="ru-RU" sz="2800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56" y="1714465"/>
            <a:ext cx="803429" cy="80342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56" y="3244541"/>
            <a:ext cx="688831" cy="68883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60" y="4488639"/>
            <a:ext cx="823260" cy="82326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23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175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/>
      <p:bldP spid="17" grpId="0"/>
      <p:bldP spid="19" grpId="0"/>
      <p:bldP spid="21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11" y="2932570"/>
            <a:ext cx="2453089" cy="23800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3616" y="179805"/>
            <a:ext cx="109123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Проведены капитальные и текущие ремонты в муниципальных учреждения 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культуры: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1511704"/>
            <a:ext cx="8656964" cy="298529"/>
            <a:chOff x="6061931" y="2980590"/>
            <a:chExt cx="18512673" cy="77631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2980590"/>
              <a:ext cx="18512673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«Горьковская ЦКС» ремонт кровли – 582,08 тыс. рублей (СДК п.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Дружба)</a:t>
              </a:r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</a:rPr>
                <a:t>;</a:t>
              </a:r>
              <a:endParaRPr 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00B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2014732"/>
            <a:ext cx="11497180" cy="298529"/>
            <a:chOff x="6061931" y="3103837"/>
            <a:chExt cx="24586395" cy="7763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03837"/>
              <a:ext cx="24586395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МБУ ДО «ДХШ г. Новоалександровска» ремонт полов в здании – 216,03 тыс. рублей; ремонт системы видеонаблюдения – 48,57 тыс. рублей;</a:t>
              </a:r>
              <a:endParaRPr 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ACAC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2496003"/>
            <a:ext cx="12158192" cy="298529"/>
            <a:chOff x="6061931" y="3103837"/>
            <a:chExt cx="25999951" cy="77631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03837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СДК п. Равнинный, СДК х. 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Красночервонный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выполнение работ по определению возможности дальнейшей эксплуатации зданий – 196,41 тыс.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рублей;</a:t>
              </a:r>
              <a:endParaRPr 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7F58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2972283"/>
            <a:ext cx="12158192" cy="298529"/>
            <a:chOff x="6061931" y="3042921"/>
            <a:chExt cx="25999951" cy="77631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042921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 «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ГПКиО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» ремонт осветительной и силовой сети – 91,86 тыс. рублей;</a:t>
              </a:r>
            </a:p>
          </p:txBody>
        </p:sp>
        <p:cxnSp>
          <p:nvCxnSpPr>
            <p:cNvPr id="17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FBA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3408850"/>
            <a:ext cx="12158192" cy="298529"/>
            <a:chOff x="6061931" y="3121063"/>
            <a:chExt cx="25999951" cy="77631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21063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Красночервонненская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ЦКС» аварийный ремонт кровли – 68,69 тыс. рублей (СДК х. 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Чапцев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)</a:t>
              </a:r>
            </a:p>
          </p:txBody>
        </p:sp>
        <p:cxnSp>
          <p:nvCxnSpPr>
            <p:cNvPr id="20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0085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3775829"/>
            <a:ext cx="12158192" cy="322076"/>
            <a:chOff x="6061931" y="3140658"/>
            <a:chExt cx="25999951" cy="83755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201891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«ЦБС Новоалександровского городского округа» ремонт осветительной сети – 66,46 тыс. рублей;</a:t>
              </a:r>
            </a:p>
          </p:txBody>
        </p:sp>
        <p:cxnSp>
          <p:nvCxnSpPr>
            <p:cNvPr id="23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4121452"/>
            <a:ext cx="12158192" cy="298529"/>
            <a:chOff x="6061931" y="3044174"/>
            <a:chExt cx="25999951" cy="77631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044174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«СДК ст. Расшеватской» ремонт сети теплоснабжения – 54,80 тыс. рублей;</a:t>
              </a:r>
            </a:p>
          </p:txBody>
        </p:sp>
        <p:cxnSp>
          <p:nvCxnSpPr>
            <p:cNvPr id="26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4543909"/>
            <a:ext cx="12158192" cy="298529"/>
            <a:chOff x="6061931" y="3103837"/>
            <a:chExt cx="25999951" cy="77631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03837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Темижбекская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ЦКС» ремонт кровли – 30,60 тыс. рублей (СДК п. 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Краснокубанский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);</a:t>
              </a:r>
            </a:p>
          </p:txBody>
        </p:sp>
        <p:cxnSp>
          <p:nvCxnSpPr>
            <p:cNvPr id="29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4870367"/>
            <a:ext cx="12158192" cy="307330"/>
            <a:chOff x="6061931" y="2922300"/>
            <a:chExt cx="25999951" cy="79920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2922300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МБУК «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Новоалександровский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РДК» ремонт уличного освещения –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33,15 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тыс.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рублей;</a:t>
              </a:r>
              <a:endParaRPr lang="ru-RU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32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rgbClr val="00B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5369657"/>
            <a:ext cx="12158192" cy="298529"/>
            <a:chOff x="6061931" y="3103837"/>
            <a:chExt cx="25999951" cy="77631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03837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МКУК «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Присадовая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ЦКС» аварийный ремонт кровли – 26,43 </a:t>
              </a:r>
              <a:r>
                <a:rPr lang="ru-RU" sz="1400" dirty="0" err="1">
                  <a:solidFill>
                    <a:schemeClr val="bg2">
                      <a:lumMod val="50000"/>
                    </a:schemeClr>
                  </a:solidFill>
                </a:rPr>
                <a:t>тыс.рублей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 (СДК пос. Ударный);</a:t>
              </a:r>
            </a:p>
          </p:txBody>
        </p:sp>
        <p:cxnSp>
          <p:nvCxnSpPr>
            <p:cNvPr id="35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52">
            <a:extLst>
              <a:ext uri="{FF2B5EF4-FFF2-40B4-BE49-F238E27FC236}">
                <a16:creationId xmlns:a16="http://schemas.microsoft.com/office/drawing/2014/main" id="{0DADC6EA-E7CB-3749-BA59-85480D9D9B3D}"/>
              </a:ext>
            </a:extLst>
          </p:cNvPr>
          <p:cNvGrpSpPr/>
          <p:nvPr/>
        </p:nvGrpSpPr>
        <p:grpSpPr>
          <a:xfrm>
            <a:off x="324921" y="5825921"/>
            <a:ext cx="12158192" cy="298529"/>
            <a:chOff x="6061931" y="3103837"/>
            <a:chExt cx="25999951" cy="77631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54326-CDB4-1144-880A-CF61C17E25F1}"/>
                </a:ext>
              </a:extLst>
            </p:cNvPr>
            <p:cNvSpPr txBox="1"/>
            <p:nvPr/>
          </p:nvSpPr>
          <p:spPr>
            <a:xfrm>
              <a:off x="6061931" y="3103837"/>
              <a:ext cx="25999951" cy="776319"/>
            </a:xfrm>
            <a:prstGeom prst="rect">
              <a:avLst/>
            </a:prstGeom>
            <a:noFill/>
          </p:spPr>
          <p:txBody>
            <a:bodyPr wrap="square" lIns="82282" tIns="41141" rIns="82282" bIns="41141" rtlCol="0">
              <a:spAutoFit/>
            </a:bodyPr>
            <a:lstStyle/>
            <a:p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МБУ ДО «ДМШ г. Новоалександровска» ремонт системы отопления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21,67тыс</a:t>
              </a:r>
              <a:r>
                <a:rPr lang="ru-RU" sz="1400" dirty="0">
                  <a:solidFill>
                    <a:schemeClr val="bg2">
                      <a:lumMod val="50000"/>
                    </a:schemeClr>
                  </a:solidFill>
                </a:rPr>
                <a:t>. </a:t>
              </a:r>
              <a:r>
                <a:rPr lang="ru-RU" sz="1400" dirty="0" smtClean="0">
                  <a:solidFill>
                    <a:schemeClr val="bg2">
                      <a:lumMod val="50000"/>
                    </a:schemeClr>
                  </a:solidFill>
                </a:rPr>
                <a:t>Рублей.</a:t>
              </a:r>
              <a:endParaRPr lang="ru-RU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38" name="Straight Connector 29">
              <a:extLst>
                <a:ext uri="{FF2B5EF4-FFF2-40B4-BE49-F238E27FC236}">
                  <a16:creationId xmlns:a16="http://schemas.microsoft.com/office/drawing/2014/main" id="{21A36249-CF0E-3142-8F96-A5B014D2E7CC}"/>
                </a:ext>
              </a:extLst>
            </p:cNvPr>
            <p:cNvCxnSpPr/>
            <p:nvPr/>
          </p:nvCxnSpPr>
          <p:spPr>
            <a:xfrm>
              <a:off x="6061931" y="3140658"/>
              <a:ext cx="0" cy="58084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Рисунок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547" y="670479"/>
            <a:ext cx="1882479" cy="1326699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24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69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1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1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1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1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1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1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1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1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31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81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1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43">
            <a:extLst>
              <a:ext uri="{FF2B5EF4-FFF2-40B4-BE49-F238E27FC236}">
                <a16:creationId xmlns:a16="http://schemas.microsoft.com/office/drawing/2014/main" id="{B29E5567-C76F-3C45-8557-7FFE041FE30F}"/>
              </a:ext>
            </a:extLst>
          </p:cNvPr>
          <p:cNvGrpSpPr/>
          <p:nvPr/>
        </p:nvGrpSpPr>
        <p:grpSpPr>
          <a:xfrm>
            <a:off x="4679824" y="2313816"/>
            <a:ext cx="3329201" cy="3327668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id="{81FDF239-07A1-0149-8D22-FD607EDC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TextBox 144">
              <a:extLst>
                <a:ext uri="{FF2B5EF4-FFF2-40B4-BE49-F238E27FC236}">
                  <a16:creationId xmlns:a16="http://schemas.microsoft.com/office/drawing/2014/main" id="{5E8D21F1-AD54-5249-BC42-0D5BA840E086}"/>
                </a:ext>
              </a:extLst>
            </p:cNvPr>
            <p:cNvSpPr txBox="1"/>
            <p:nvPr/>
          </p:nvSpPr>
          <p:spPr>
            <a:xfrm>
              <a:off x="5215273" y="3837624"/>
              <a:ext cx="311934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6" name="组合 46">
            <a:extLst>
              <a:ext uri="{FF2B5EF4-FFF2-40B4-BE49-F238E27FC236}">
                <a16:creationId xmlns:a16="http://schemas.microsoft.com/office/drawing/2014/main" id="{D47FDB68-2CCD-1C46-ACE8-73DAC7CC274B}"/>
              </a:ext>
            </a:extLst>
          </p:cNvPr>
          <p:cNvGrpSpPr/>
          <p:nvPr/>
        </p:nvGrpSpPr>
        <p:grpSpPr>
          <a:xfrm>
            <a:off x="4360392" y="1982444"/>
            <a:ext cx="2747881" cy="2748252"/>
            <a:chOff x="3092268" y="1623697"/>
            <a:chExt cx="2198688" cy="2198687"/>
          </a:xfrm>
          <a:solidFill>
            <a:schemeClr val="bg1">
              <a:lumMod val="95000"/>
            </a:schemeClr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36CBEF0-F258-B746-9A2B-D1BEC9B8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8" name="TextBox 152">
              <a:extLst>
                <a:ext uri="{FF2B5EF4-FFF2-40B4-BE49-F238E27FC236}">
                  <a16:creationId xmlns:a16="http://schemas.microsoft.com/office/drawing/2014/main" id="{77C7F141-8A3E-3A49-BB3B-C1AE4189C964}"/>
                </a:ext>
              </a:extLst>
            </p:cNvPr>
            <p:cNvSpPr txBox="1"/>
            <p:nvPr/>
          </p:nvSpPr>
          <p:spPr>
            <a:xfrm>
              <a:off x="3808197" y="1809956"/>
              <a:ext cx="32732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9" name="组合 49">
            <a:extLst>
              <a:ext uri="{FF2B5EF4-FFF2-40B4-BE49-F238E27FC236}">
                <a16:creationId xmlns:a16="http://schemas.microsoft.com/office/drawing/2014/main" id="{6295011B-D86F-7246-9606-05CFAC330370}"/>
              </a:ext>
            </a:extLst>
          </p:cNvPr>
          <p:cNvGrpSpPr/>
          <p:nvPr/>
        </p:nvGrpSpPr>
        <p:grpSpPr>
          <a:xfrm>
            <a:off x="5165907" y="2790051"/>
            <a:ext cx="1414613" cy="1414803"/>
            <a:chOff x="3736793" y="2269809"/>
            <a:chExt cx="1131888" cy="1131887"/>
          </a:xfrm>
          <a:solidFill>
            <a:schemeClr val="bg1">
              <a:lumMod val="95000"/>
            </a:schemeClr>
          </a:solidFill>
        </p:grpSpPr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60DDDB96-D0E4-784E-BA45-7297C52B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id="{AD9AF58B-7D31-7449-9000-D39005200554}"/>
                </a:ext>
              </a:extLst>
            </p:cNvPr>
            <p:cNvSpPr txBox="1"/>
            <p:nvPr/>
          </p:nvSpPr>
          <p:spPr>
            <a:xfrm>
              <a:off x="4013937" y="2370026"/>
              <a:ext cx="309369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52">
            <a:extLst>
              <a:ext uri="{FF2B5EF4-FFF2-40B4-BE49-F238E27FC236}">
                <a16:creationId xmlns:a16="http://schemas.microsoft.com/office/drawing/2014/main" id="{B88FB5A1-CF00-6549-8A63-F8DA0F4A3C43}"/>
              </a:ext>
            </a:extLst>
          </p:cNvPr>
          <p:cNvGrpSpPr/>
          <p:nvPr/>
        </p:nvGrpSpPr>
        <p:grpSpPr>
          <a:xfrm>
            <a:off x="5304787" y="2905139"/>
            <a:ext cx="2065376" cy="2065653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49B92DD6-3A35-474A-8C02-2039D7ED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4" name="TextBox 147">
              <a:extLst>
                <a:ext uri="{FF2B5EF4-FFF2-40B4-BE49-F238E27FC236}">
                  <a16:creationId xmlns:a16="http://schemas.microsoft.com/office/drawing/2014/main" id="{9F7A1CE9-25D7-9A44-B20F-9FF9C53674AC}"/>
                </a:ext>
              </a:extLst>
            </p:cNvPr>
            <p:cNvSpPr txBox="1"/>
            <p:nvPr/>
          </p:nvSpPr>
          <p:spPr>
            <a:xfrm>
              <a:off x="5056570" y="2613663"/>
              <a:ext cx="29269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78" name="TextBox 110">
            <a:extLst>
              <a:ext uri="{FF2B5EF4-FFF2-40B4-BE49-F238E27FC236}">
                <a16:creationId xmlns:a16="http://schemas.microsoft.com/office/drawing/2014/main" id="{A8A11F64-DF85-904E-AC63-52FFCA3E81CC}"/>
              </a:ext>
            </a:extLst>
          </p:cNvPr>
          <p:cNvSpPr txBox="1"/>
          <p:nvPr/>
        </p:nvSpPr>
        <p:spPr>
          <a:xfrm>
            <a:off x="8797958" y="3688903"/>
            <a:ext cx="2589456" cy="309931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>
            <a:defPPr>
              <a:defRPr lang="zh-CN"/>
            </a:defPPr>
            <a:lvl1pPr defTabSz="1219170">
              <a:spcBef>
                <a:spcPct val="200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Спортивно-оздоровительный комплекс «Юность»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</a:t>
            </a:r>
            <a:r>
              <a:rPr lang="en-US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мероприятия,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посетителей </a:t>
            </a: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расходов на финансирование составил 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8 794,76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" name="任意多边形 88">
            <a:extLst>
              <a:ext uri="{FF2B5EF4-FFF2-40B4-BE49-F238E27FC236}">
                <a16:creationId xmlns:a16="http://schemas.microsoft.com/office/drawing/2014/main" id="{752FACCB-9D23-1843-8E23-78124F0E4C1C}"/>
              </a:ext>
            </a:extLst>
          </p:cNvPr>
          <p:cNvSpPr/>
          <p:nvPr/>
        </p:nvSpPr>
        <p:spPr>
          <a:xfrm rot="21447577" flipV="1">
            <a:off x="7406849" y="4841932"/>
            <a:ext cx="1308166" cy="15792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6" name="TextBox 126">
            <a:extLst>
              <a:ext uri="{FF2B5EF4-FFF2-40B4-BE49-F238E27FC236}">
                <a16:creationId xmlns:a16="http://schemas.microsoft.com/office/drawing/2014/main" id="{1320BDF5-FDCB-C94F-B0FA-00D839A4AFEF}"/>
              </a:ext>
            </a:extLst>
          </p:cNvPr>
          <p:cNvSpPr txBox="1"/>
          <p:nvPr/>
        </p:nvSpPr>
        <p:spPr>
          <a:xfrm>
            <a:off x="1777883" y="182450"/>
            <a:ext cx="2589459" cy="309931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>
            <a:defPPr>
              <a:defRPr lang="zh-CN"/>
            </a:defPPr>
            <a:lvl1pPr defTabSz="1219170">
              <a:spcBef>
                <a:spcPct val="20000"/>
              </a:spcBef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«Спортивно-оздоровительный комплекс стадион «Дружба»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</a:t>
            </a:r>
            <a:r>
              <a:rPr lang="ru-RU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мероприятий,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посетителей </a:t>
            </a: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расходов на финансирование составил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9 636,93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任意多边形 96">
            <a:extLst>
              <a:ext uri="{FF2B5EF4-FFF2-40B4-BE49-F238E27FC236}">
                <a16:creationId xmlns:a16="http://schemas.microsoft.com/office/drawing/2014/main" id="{4EE07FA7-0A07-7C47-B64B-9403CE24299B}"/>
              </a:ext>
            </a:extLst>
          </p:cNvPr>
          <p:cNvSpPr/>
          <p:nvPr/>
        </p:nvSpPr>
        <p:spPr>
          <a:xfrm rot="4997962">
            <a:off x="4170391" y="1661519"/>
            <a:ext cx="869828" cy="918385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8" name="TextBox 122">
            <a:extLst>
              <a:ext uri="{FF2B5EF4-FFF2-40B4-BE49-F238E27FC236}">
                <a16:creationId xmlns:a16="http://schemas.microsoft.com/office/drawing/2014/main" id="{3CB437E4-0285-8C45-8F44-D98E98D28B82}"/>
              </a:ext>
            </a:extLst>
          </p:cNvPr>
          <p:cNvSpPr txBox="1"/>
          <p:nvPr/>
        </p:nvSpPr>
        <p:spPr>
          <a:xfrm>
            <a:off x="1303189" y="3678591"/>
            <a:ext cx="2589459" cy="3394775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>
            <a:defPPr>
              <a:defRPr lang="zh-CN"/>
            </a:defPPr>
            <a:lvl1pPr defTabSz="1219170">
              <a:spcBef>
                <a:spcPct val="200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бюджетном учреждении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«Физкультурно-оздоровительный комплекс»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число посетителей </a:t>
            </a:r>
          </a:p>
          <a:p>
            <a:pPr algn="ctr">
              <a:defRPr/>
            </a:pPr>
            <a:r>
              <a:rPr lang="ru-RU" sz="1600" dirty="0" smtClean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расходов на финансирование составил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31 971,06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任意多边形 108">
            <a:extLst>
              <a:ext uri="{FF2B5EF4-FFF2-40B4-BE49-F238E27FC236}">
                <a16:creationId xmlns:a16="http://schemas.microsoft.com/office/drawing/2014/main" id="{87CAA1BA-83E6-7D40-BE34-419DC8C8AD6A}"/>
              </a:ext>
            </a:extLst>
          </p:cNvPr>
          <p:cNvSpPr/>
          <p:nvPr/>
        </p:nvSpPr>
        <p:spPr>
          <a:xfrm>
            <a:off x="3721530" y="3281760"/>
            <a:ext cx="1888234" cy="1004453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" name="TextBox 106">
            <a:extLst>
              <a:ext uri="{FF2B5EF4-FFF2-40B4-BE49-F238E27FC236}">
                <a16:creationId xmlns:a16="http://schemas.microsoft.com/office/drawing/2014/main" id="{4EA90AB1-23B6-8F4E-80EB-169A42B6BCED}"/>
              </a:ext>
            </a:extLst>
          </p:cNvPr>
          <p:cNvSpPr txBox="1"/>
          <p:nvPr/>
        </p:nvSpPr>
        <p:spPr>
          <a:xfrm>
            <a:off x="8717873" y="254994"/>
            <a:ext cx="2589457" cy="309931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>
            <a:defPPr>
              <a:defRPr lang="zh-CN"/>
            </a:defPPr>
            <a:lvl1pPr defTabSz="1219170">
              <a:spcBef>
                <a:spcPct val="200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учреждении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комплекс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«Горьковский»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1600" b="1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600" dirty="0" smtClean="0">
                <a:solidFill>
                  <a:srgbClr val="ED7D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проведено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мероприятий, число посетителей </a:t>
            </a:r>
            <a:r>
              <a:rPr lang="ru-RU" sz="1600" dirty="0">
                <a:solidFill>
                  <a:srgbClr val="F15A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финансирование составил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2BBB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9 170,82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任意多边形 113">
            <a:extLst>
              <a:ext uri="{FF2B5EF4-FFF2-40B4-BE49-F238E27FC236}">
                <a16:creationId xmlns:a16="http://schemas.microsoft.com/office/drawing/2014/main" id="{57E760DC-48EC-7242-887F-E88D6942F220}"/>
              </a:ext>
            </a:extLst>
          </p:cNvPr>
          <p:cNvSpPr/>
          <p:nvPr/>
        </p:nvSpPr>
        <p:spPr>
          <a:xfrm>
            <a:off x="6923766" y="1641703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129755" y="57591"/>
            <a:ext cx="3932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Учреждения спорта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19" y="3273813"/>
            <a:ext cx="1322931" cy="900853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724876" y="5695045"/>
            <a:ext cx="4755415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524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 функционирование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спорта в </a:t>
            </a:r>
            <a:r>
              <a:rPr lang="ru-RU" sz="2400" b="1" dirty="0" smtClean="0">
                <a:solidFill>
                  <a:srgbClr val="2467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направлено </a:t>
            </a:r>
            <a:r>
              <a:rPr lang="ru-RU" sz="2400" dirty="0" smtClean="0">
                <a:solidFill>
                  <a:srgbClr val="0085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65 477,60 </a:t>
            </a:r>
            <a:r>
              <a:rPr lang="ru-RU" sz="2400" dirty="0" smtClean="0"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тыс. рублей.</a:t>
            </a:r>
            <a:endParaRPr lang="ru-RU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326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1" grpId="0" animBg="1"/>
      <p:bldP spid="86" grpId="0"/>
      <p:bldP spid="89" grpId="0" animBg="1"/>
      <p:bldP spid="98" grpId="0"/>
      <p:bldP spid="101" grpId="0" animBg="1"/>
      <p:bldP spid="103" grpId="0"/>
      <p:bldP spid="10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">
            <a:extLst>
              <a:ext uri="{FF2B5EF4-FFF2-40B4-BE49-F238E27FC236}">
                <a16:creationId xmlns:a16="http://schemas.microsoft.com/office/drawing/2014/main" id="{2CF13DF9-9D71-FE42-AF70-897C1C1DDA1C}"/>
              </a:ext>
            </a:extLst>
          </p:cNvPr>
          <p:cNvGrpSpPr/>
          <p:nvPr/>
        </p:nvGrpSpPr>
        <p:grpSpPr>
          <a:xfrm>
            <a:off x="5186310" y="1734460"/>
            <a:ext cx="1819380" cy="3776112"/>
            <a:chOff x="4923304" y="1684213"/>
            <a:chExt cx="2229277" cy="4626854"/>
          </a:xfrm>
        </p:grpSpPr>
        <p:sp>
          <p:nvSpPr>
            <p:cNvPr id="5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6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00" b="1" kern="1200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9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19" name="Circular Arrow 18">
                <a:extLst>
                  <a:ext uri="{FF2B5EF4-FFF2-40B4-BE49-F238E27FC236}">
                    <a16:creationId xmlns:a16="http://schemas.microsoft.com/office/drawing/2014/main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71EED87-77EF-6F44-B9CE-7EA034B2AE80}"/>
                  </a:ext>
                </a:extLst>
              </p:cNvPr>
              <p:cNvSpPr/>
              <p:nvPr/>
            </p:nvSpPr>
            <p:spPr>
              <a:xfrm>
                <a:off x="5700031" y="4058795"/>
                <a:ext cx="1182645" cy="687496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6143A44-E28B-A447-93A8-496C9D0434CE}"/>
                  </a:ext>
                </a:extLst>
              </p:cNvPr>
              <p:cNvSpPr/>
              <p:nvPr/>
            </p:nvSpPr>
            <p:spPr>
              <a:xfrm>
                <a:off x="5470397" y="5039773"/>
                <a:ext cx="761626" cy="802626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5" name="Shape 14">
                <a:extLst>
                  <a:ext uri="{FF2B5EF4-FFF2-40B4-BE49-F238E27FC236}">
                    <a16:creationId xmlns:a16="http://schemas.microsoft.com/office/drawing/2014/main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BAE6471-CFF3-B945-8CF5-5C02EB1795E7}"/>
                  </a:ext>
                </a:extLst>
              </p:cNvPr>
              <p:cNvSpPr/>
              <p:nvPr/>
            </p:nvSpPr>
            <p:spPr>
              <a:xfrm>
                <a:off x="5466029" y="3043687"/>
                <a:ext cx="694904" cy="70450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3" name="Circular Arrow 12">
                <a:extLst>
                  <a:ext uri="{FF2B5EF4-FFF2-40B4-BE49-F238E27FC236}">
                    <a16:creationId xmlns:a16="http://schemas.microsoft.com/office/drawing/2014/main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595AE00-7FD9-3E42-893F-83785B60F62B}"/>
                  </a:ext>
                </a:extLst>
              </p:cNvPr>
              <p:cNvSpPr/>
              <p:nvPr/>
            </p:nvSpPr>
            <p:spPr>
              <a:xfrm>
                <a:off x="5979681" y="2018799"/>
                <a:ext cx="675422" cy="659289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2" name="矩形 34">
            <a:extLst>
              <a:ext uri="{FF2B5EF4-FFF2-40B4-BE49-F238E27FC236}">
                <a16:creationId xmlns:a16="http://schemas.microsoft.com/office/drawing/2014/main" id="{E89AE25D-A166-8C47-9C23-5F94FB141FA3}"/>
              </a:ext>
            </a:extLst>
          </p:cNvPr>
          <p:cNvSpPr/>
          <p:nvPr/>
        </p:nvSpPr>
        <p:spPr>
          <a:xfrm>
            <a:off x="7005157" y="2015165"/>
            <a:ext cx="4890464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учреждений общего образования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составила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37 323,81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установленного уровня (32 963,25 рублей) на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13,2 %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40">
            <a:extLst>
              <a:ext uri="{FF2B5EF4-FFF2-40B4-BE49-F238E27FC236}">
                <a16:creationId xmlns:a16="http://schemas.microsoft.com/office/drawing/2014/main" id="{417635EC-A970-BA42-9075-98EA3A76F4B2}"/>
              </a:ext>
            </a:extLst>
          </p:cNvPr>
          <p:cNvSpPr/>
          <p:nvPr/>
        </p:nvSpPr>
        <p:spPr>
          <a:xfrm>
            <a:off x="6959893" y="3744153"/>
            <a:ext cx="4890465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дополнительного образования дете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й составила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37 022,77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установленного уровня (31 808,80 рублей) на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16,4%</a:t>
            </a:r>
            <a:endParaRPr lang="ru-RU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43">
            <a:extLst>
              <a:ext uri="{FF2B5EF4-FFF2-40B4-BE49-F238E27FC236}">
                <a16:creationId xmlns:a16="http://schemas.microsoft.com/office/drawing/2014/main" id="{82704E1F-46D9-6B43-97A4-2F15CECE3B46}"/>
              </a:ext>
            </a:extLst>
          </p:cNvPr>
          <p:cNvSpPr/>
          <p:nvPr/>
        </p:nvSpPr>
        <p:spPr>
          <a:xfrm>
            <a:off x="547575" y="2941563"/>
            <a:ext cx="4906394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дошкольных образовательных учреждений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30 601,57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 месяц , что выше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установленного уровня (28 662,10 рублей) на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6,8 %</a:t>
            </a:r>
            <a:endParaRPr lang="ru-RU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46">
            <a:extLst>
              <a:ext uri="{FF2B5EF4-FFF2-40B4-BE49-F238E27FC236}">
                <a16:creationId xmlns:a16="http://schemas.microsoft.com/office/drawing/2014/main" id="{2AF631A7-3775-1E48-B488-C1601D94D94D}"/>
              </a:ext>
            </a:extLst>
          </p:cNvPr>
          <p:cNvSpPr/>
          <p:nvPr/>
        </p:nvSpPr>
        <p:spPr>
          <a:xfrm>
            <a:off x="512581" y="4583717"/>
            <a:ext cx="4730124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Работников учреждений культуры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31 939,40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 месяц, что выше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установленного уровня               (31 808,80 рублей) на </a:t>
            </a: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0,4 %</a:t>
            </a:r>
            <a:endParaRPr lang="ru-RU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48E0CCD-0F62-4CF6-8133-13F94AFF6DDD}"/>
              </a:ext>
            </a:extLst>
          </p:cNvPr>
          <p:cNvSpPr/>
          <p:nvPr/>
        </p:nvSpPr>
        <p:spPr>
          <a:xfrm>
            <a:off x="1201897" y="242286"/>
            <a:ext cx="93886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Заработная плата</a:t>
            </a:r>
          </a:p>
          <a:p>
            <a:r>
              <a:rPr lang="ru-RU" sz="1600" dirty="0">
                <a:latin typeface="Segoe Print" panose="02000600000000000000" pitchFamily="2" charset="0"/>
              </a:rPr>
              <a:t>в соответствии с Указом Президента Российской Федерации от 7 мая 2012 года № 597 «О мероприятиях по реализации государственной социальной политики»</a:t>
            </a:r>
            <a:endParaRPr lang="ru-RU" sz="16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26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3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2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2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2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2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2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8" grpId="0"/>
      <p:bldP spid="31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3671" y="1142538"/>
            <a:ext cx="78804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ежемесячная денежная выплата на ребенка в возрасте от трех до семи лет включительно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69795" y="107004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1 380</a:t>
            </a:r>
            <a:endParaRPr lang="ru-RU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62271" y="107004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102 634,72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6759" y="62241"/>
            <a:ext cx="6574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Социальное обеспечение населения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3671" y="1427063"/>
            <a:ext cx="82839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численность получателей мер социальной поддержки ветеранов труда Ставропольского края 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686786" y="1401454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2 313</a:t>
            </a:r>
            <a:endParaRPr lang="ru-RU" u="sng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490825" y="139628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51 977,70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4066" y="521969"/>
            <a:ext cx="1290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наименование</a:t>
            </a:r>
            <a:endParaRPr lang="ru-RU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20793" y="509519"/>
            <a:ext cx="135497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к</a:t>
            </a:r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оличество чел.</a:t>
            </a:r>
            <a:endParaRPr lang="ru-RU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0825" y="509519"/>
            <a:ext cx="16897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расходы, тыс. руб.</a:t>
            </a:r>
            <a:endParaRPr lang="ru-RU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7317" y="1688673"/>
            <a:ext cx="82994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получили компенсацию по оплате жилищно-коммунальных услуг отдельным категориям граждан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529671" y="1697631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3 513</a:t>
            </a:r>
            <a:endParaRPr lang="ru-RU" u="sng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490825" y="1678850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50 060,00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7317" y="1983345"/>
            <a:ext cx="8540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денежные выплаты, назначаемые в случае рождения третьего ребенка или последующих детей до достижения ребенком возраста трех лет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48151" y="2102824"/>
            <a:ext cx="569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455</a:t>
            </a:r>
            <a:endParaRPr lang="ru-RU" u="sng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0521460" y="210146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42 977,55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3671" y="2445118"/>
            <a:ext cx="422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численность ветеранов труда и тружеников тыла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491859" y="2417131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1 881</a:t>
            </a:r>
            <a:endParaRPr lang="ru-RU" u="sng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517462" y="2414340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41 590,05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6414" y="3157789"/>
            <a:ext cx="8578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ежегодная денежная выплата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гражданам Российской Федерации, не достигшим совершеннолетия на 3 сентября 1945 года и постоянно проживающим на территории Ставропольского края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713286" y="3236880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2 507</a:t>
            </a:r>
            <a:endParaRPr lang="ru-RU" u="sng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0556947" y="3296229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18 612,29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5853" y="3583165"/>
            <a:ext cx="85525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социальные контракты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с членами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семей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заключено на оказание государственной социальной помощи на основании социального контракта отдельным категориям граждан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844760" y="3671458"/>
            <a:ext cx="569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327</a:t>
            </a:r>
            <a:endParaRPr lang="ru-RU" u="sng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596598" y="3671458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18 074,12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39479" y="4086359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субсидии на оплату жилого помещения и коммунальных услуг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753489" y="4020963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1 169</a:t>
            </a:r>
            <a:endParaRPr lang="ru-RU" u="sng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0626037" y="4028751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18 070,38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6125" y="4388824"/>
            <a:ext cx="31257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ежемесячное пособие на ребенка </a:t>
            </a:r>
            <a:endParaRPr lang="ru-RU" sz="1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761337" y="4398164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1 565</a:t>
            </a:r>
            <a:endParaRPr lang="ru-RU" u="sng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0609358" y="4398164"/>
            <a:ext cx="1197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11 793,27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6125" y="4792051"/>
            <a:ext cx="85821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выплата ежегодной денежной компенсации многодетным семьям на каждого из детей не старше 18 лет, обучающихся в общеобразовательных организациях, на приобретение комплекта школьной одежды, спортивной одежды и обуви, и школьных письменных принадлежностей</a:t>
            </a:r>
            <a:endParaRPr lang="ru-RU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628615" y="4977225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1 799</a:t>
            </a:r>
            <a:endParaRPr lang="ru-RU" u="sng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0626037" y="4988144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9 888,69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547262" y="5423620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  1 767</a:t>
            </a:r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,49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32811" y="2800039"/>
            <a:ext cx="8831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выплаты ежемесячной денежной компенсации на каждого ребенка в возрасте до 18 лет многодетным семьям </a:t>
            </a:r>
            <a:endParaRPr lang="ru-RU" sz="1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8541308" y="2824258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1 134</a:t>
            </a:r>
            <a:endParaRPr lang="ru-RU" u="sng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0593022" y="2805080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36 427,47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6401" y="5530715"/>
            <a:ext cx="84154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награждённые знаком «Почетный донор России» получили выплаты из средств федерального бюджета</a:t>
            </a:r>
            <a:endParaRPr lang="ru-RU" sz="1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560374" y="5475664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106</a:t>
            </a:r>
            <a:endParaRPr lang="ru-RU" u="sng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16401" y="5949048"/>
            <a:ext cx="8488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семьи, относящиеся к категории малоимущих, одиноко проживающих граждан получили меры социальной поддержки </a:t>
            </a:r>
            <a:endParaRPr lang="ru-RU" sz="1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8604824" y="6014700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364</a:t>
            </a:r>
            <a:endParaRPr lang="ru-RU" u="sng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0533506" y="6024528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  1 398,76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1568704" y="6334780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447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8339" y="438857"/>
            <a:ext cx="21587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наименование</a:t>
            </a:r>
            <a:endParaRPr lang="ru-RU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2759" y="446989"/>
            <a:ext cx="13510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Количество чел.</a:t>
            </a:r>
            <a:endParaRPr lang="ru-RU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60239" y="422455"/>
            <a:ext cx="16897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chemeClr val="bg2">
                    <a:lumMod val="50000"/>
                  </a:schemeClr>
                </a:solidFill>
              </a:rPr>
              <a:t>Расходы тыс. руб</a:t>
            </a:r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821" y="1104900"/>
            <a:ext cx="82839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численность реабилитированных лиц и лиц, признанных пострадавшими от политических репрессий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32725" y="1043345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34</a:t>
            </a:r>
            <a:endParaRPr lang="ru-RU" u="sng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562613" y="1004948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737,68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821" y="1401249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численность получателей выплат социального пособия на погребение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32724" y="1412677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78</a:t>
            </a:r>
            <a:endParaRPr lang="ru-RU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575669" y="1412677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603,75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470" y="1778713"/>
            <a:ext cx="8466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компенсация отдельным категориям граждан оплаты взноса на капитальный ремонт общего имущества в многоквартирном доме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810774" y="1778713"/>
            <a:ext cx="569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123</a:t>
            </a:r>
            <a:endParaRPr lang="ru-RU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562613" y="1778713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335,05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4274" y="2298637"/>
            <a:ext cx="8558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дополнительные меры социальной поддержки в виде дополнительной компенсации расходов на оплату жилых помещений и коммунальных услуг участникам, инвалидам Великой Отечественной войны и бывшим несовершеннолетним узникам фашизма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845484" y="2385442"/>
            <a:ext cx="428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11</a:t>
            </a:r>
            <a:endParaRPr lang="ru-RU" u="sng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583151" y="238544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261,47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4534" y="3145175"/>
            <a:ext cx="72705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ежемесячную денежную выплату семьям погибших ветеранов боевых действий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838173" y="2993309"/>
            <a:ext cx="504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27</a:t>
            </a:r>
            <a:endParaRPr lang="ru-RU" u="sng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0575669" y="300746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224,30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8821" y="3522749"/>
            <a:ext cx="27458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пособие на проезд студентам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552843" y="3448818"/>
            <a:ext cx="1074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88</a:t>
            </a:r>
            <a:endParaRPr lang="ru-RU" u="sng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0612386" y="3448818"/>
            <a:ext cx="1310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137,04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4274" y="3974601"/>
            <a:ext cx="8583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получили ежемесячную доплату к пенсии гражданам, ставшими инвалидами при исполнении служебных обязанностей в районах боевых действий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882297" y="399986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</a:t>
            </a:r>
            <a:endParaRPr lang="ru-RU" u="sng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690853" y="3988392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35,36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8470" y="4561786"/>
            <a:ext cx="8398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выплата денежной компенсации семьям, в которых в период с 1 января 2011 года по 31 декабря 2015 года родился третий или последующий ребенок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874892" y="4717097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b="1" u="sng" dirty="0" smtClean="0">
                <a:solidFill>
                  <a:schemeClr val="accent2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16</a:t>
            </a:r>
            <a:endParaRPr lang="ru-RU" u="sng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0562613" y="4717097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u="sng" dirty="0" smtClean="0">
                <a:solidFill>
                  <a:schemeClr val="accent6">
                    <a:lumMod val="75000"/>
                  </a:schemeClr>
                </a:solidFill>
                <a:latin typeface="+mn-ea"/>
                <a:cs typeface="Open Sans" panose="020B0606030504020204" pitchFamily="34" charset="0"/>
              </a:rPr>
              <a:t>23,00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56759" y="62241"/>
            <a:ext cx="65742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Социальное обеспечение населения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28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359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460" y="114299"/>
            <a:ext cx="7379373" cy="64569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1522" y="1339049"/>
            <a:ext cx="4161412" cy="5232202"/>
          </a:xfrm>
          <a:prstGeom prst="rect">
            <a:avLst/>
          </a:prstGeom>
          <a:solidFill>
            <a:schemeClr val="bg1">
              <a:alpha val="64000"/>
            </a:schemeClr>
          </a:solidFill>
          <a:effectLst>
            <a:softEdge rad="1270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Капитальный ремонт </a:t>
            </a:r>
          </a:p>
          <a:p>
            <a:pPr algn="ctr"/>
            <a:r>
              <a:rPr lang="ru-RU" sz="1200" dirty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ремонт автомобильных дорог</a:t>
            </a:r>
          </a:p>
          <a:p>
            <a:pPr algn="ctr"/>
            <a:r>
              <a:rPr lang="ru-RU" sz="12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610 972,12  тыс. рублей</a:t>
            </a:r>
          </a:p>
          <a:p>
            <a:pPr algn="just">
              <a:spcAft>
                <a:spcPts val="0"/>
              </a:spcAft>
            </a:pPr>
            <a:endParaRPr lang="ru-RU" sz="1200" dirty="0" smtClean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ea typeface="Times New Roman" panose="02020603050405020304" pitchFamily="18" charset="0"/>
              </a:rPr>
              <a:t>автомобильная </a:t>
            </a:r>
            <a:r>
              <a:rPr lang="ru-RU" sz="1200" dirty="0">
                <a:ea typeface="Times New Roman" panose="02020603050405020304" pitchFamily="18" charset="0"/>
              </a:rPr>
              <a:t>дорога «Станица </a:t>
            </a:r>
            <a:r>
              <a:rPr lang="ru-RU" sz="1200" dirty="0" err="1">
                <a:ea typeface="Times New Roman" panose="02020603050405020304" pitchFamily="18" charset="0"/>
              </a:rPr>
              <a:t>Кармалиновская</a:t>
            </a:r>
            <a:r>
              <a:rPr lang="ru-RU" sz="1200" dirty="0">
                <a:ea typeface="Times New Roman" panose="02020603050405020304" pitchFamily="18" charset="0"/>
              </a:rPr>
              <a:t> - поселок </a:t>
            </a:r>
            <a:r>
              <a:rPr lang="ru-RU" sz="1200" dirty="0" err="1">
                <a:ea typeface="Times New Roman" panose="02020603050405020304" pitchFamily="18" charset="0"/>
              </a:rPr>
              <a:t>Краснозоринский</a:t>
            </a:r>
            <a:r>
              <a:rPr lang="ru-RU" sz="1200" dirty="0">
                <a:ea typeface="Times New Roman" panose="02020603050405020304" pitchFamily="18" charset="0"/>
              </a:rPr>
              <a:t> - поселок Равнинный - хутор Родионов» (от канала до п. Равнинного) (8,45 км);</a:t>
            </a:r>
          </a:p>
          <a:p>
            <a:pPr marL="171450" indent="-171450" algn="just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200" dirty="0" smtClean="0"/>
              <a:t>-автомобильная </a:t>
            </a:r>
            <a:r>
              <a:rPr lang="ru-RU" sz="1200" dirty="0"/>
              <a:t>дорога «Новоалександровск-</a:t>
            </a:r>
            <a:r>
              <a:rPr lang="ru-RU" sz="1200" dirty="0" err="1"/>
              <a:t>Красночервонный</a:t>
            </a:r>
            <a:r>
              <a:rPr lang="ru-RU" sz="1200" dirty="0"/>
              <a:t>» (от а/д «Обход г. Новоалександровска» и от магазина «</a:t>
            </a:r>
            <a:r>
              <a:rPr lang="ru-RU" sz="1200" dirty="0" err="1"/>
              <a:t>Лесосклад</a:t>
            </a:r>
            <a:r>
              <a:rPr lang="ru-RU" sz="1200" dirty="0"/>
              <a:t>») (3,984 км);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ул. Калинина, ул. Маршала Жукова (от ул. Набережная) и ул. Советская в г. Новоалександровск (1,442 км); 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автомобильная дорога «</a:t>
            </a:r>
            <a:r>
              <a:rPr lang="ru-RU" sz="1200" dirty="0" err="1"/>
              <a:t>Расшеватская</a:t>
            </a:r>
            <a:r>
              <a:rPr lang="ru-RU" sz="1200" dirty="0"/>
              <a:t>-Радуга» (7,38 км);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автомобильная дорога «</a:t>
            </a:r>
            <a:r>
              <a:rPr lang="ru-RU" sz="1200" dirty="0" err="1"/>
              <a:t>Присадовый</a:t>
            </a:r>
            <a:r>
              <a:rPr lang="ru-RU" sz="1200" dirty="0"/>
              <a:t>-Ударный» (3,98 км);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ул. Колхозная (от ул. Ленина до ул. Весёлая) в х. </a:t>
            </a:r>
            <a:r>
              <a:rPr lang="ru-RU" sz="1200" dirty="0" err="1"/>
              <a:t>Красночервонный</a:t>
            </a:r>
            <a:r>
              <a:rPr lang="ru-RU" sz="1200" dirty="0"/>
              <a:t> (0,697 км); 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 ул. 8 марта (от ул. Короткая), ул. Володарского и ул. Базарная (от ул. М. Горького) в станице Григорополисская (1,23 км); 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ул. Жукова в селе Раздольное (0,781 км); 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ул. Школьная, ул. Ленина ст. </a:t>
            </a:r>
            <a:r>
              <a:rPr lang="ru-RU" sz="1200" dirty="0" err="1"/>
              <a:t>Кармалиновская</a:t>
            </a:r>
            <a:r>
              <a:rPr lang="ru-RU" sz="1200" dirty="0"/>
              <a:t> (1,477 км);</a:t>
            </a:r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</a:t>
            </a:r>
            <a:r>
              <a:rPr lang="ru-RU" sz="1200" dirty="0">
                <a:solidFill>
                  <a:srgbClr val="000000"/>
                </a:solidFill>
              </a:rPr>
              <a:t>ул. Северная </a:t>
            </a:r>
            <a:r>
              <a:rPr lang="ru-RU" sz="1200" dirty="0" err="1">
                <a:solidFill>
                  <a:srgbClr val="000000"/>
                </a:solidFill>
              </a:rPr>
              <a:t>п.Ударный</a:t>
            </a:r>
            <a:r>
              <a:rPr lang="ru-RU" sz="1200" dirty="0">
                <a:solidFill>
                  <a:srgbClr val="000000"/>
                </a:solidFill>
              </a:rPr>
              <a:t> (0,346 км);</a:t>
            </a:r>
            <a:endParaRPr lang="ru-RU" sz="1200" dirty="0"/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 - ул. Центральная (от ул. Северная)</a:t>
            </a:r>
            <a:r>
              <a:rPr lang="ru-RU" sz="1200" dirty="0">
                <a:solidFill>
                  <a:srgbClr val="000000"/>
                </a:solidFill>
              </a:rPr>
              <a:t> п. Ударный (0,35км);</a:t>
            </a:r>
            <a:endParaRPr lang="ru-RU" sz="1200" dirty="0"/>
          </a:p>
          <a:p>
            <a:pPr marL="171450" indent="-171450" algn="just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/>
              <a:t>- ул. Комсомольская п. Равнинный (0,4 км);</a:t>
            </a:r>
          </a:p>
          <a:p>
            <a:pPr marL="171450" indent="-171450">
              <a:buClr>
                <a:srgbClr val="386C42"/>
              </a:buClr>
              <a:buFont typeface="Wingdings" panose="05000000000000000000" pitchFamily="2" charset="2"/>
              <a:buChar char="ü"/>
            </a:pPr>
            <a:r>
              <a:rPr lang="ru-RU" sz="1200" dirty="0">
                <a:ea typeface="Times New Roman" panose="02020603050405020304" pitchFamily="18" charset="0"/>
              </a:rPr>
              <a:t>- ул. Кооперативная п. </a:t>
            </a:r>
            <a:r>
              <a:rPr lang="ru-RU" sz="1200" dirty="0" err="1">
                <a:ea typeface="Times New Roman" panose="02020603050405020304" pitchFamily="18" charset="0"/>
              </a:rPr>
              <a:t>Темижбекский</a:t>
            </a:r>
            <a:r>
              <a:rPr lang="ru-RU" sz="1200" dirty="0">
                <a:ea typeface="Times New Roman" panose="02020603050405020304" pitchFamily="18" charset="0"/>
              </a:rPr>
              <a:t> (0,395 км).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341251" y="3639687"/>
            <a:ext cx="2471403" cy="646331"/>
          </a:xfrm>
          <a:prstGeom prst="rect">
            <a:avLst/>
          </a:prstGeom>
          <a:solidFill>
            <a:schemeClr val="bg1">
              <a:alpha val="71000"/>
            </a:schemeClr>
          </a:solidFill>
          <a:effectLst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200" dirty="0">
                <a:cs typeface="Times New Roman" panose="02020603050405020304" pitchFamily="18" charset="0"/>
              </a:rPr>
              <a:t>На разработку проектно-сметной документации и проведение государственной экспертизы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609359" y="4277652"/>
            <a:ext cx="2203295" cy="369332"/>
          </a:xfrm>
          <a:prstGeom prst="rect">
            <a:avLst/>
          </a:prstGeom>
          <a:solidFill>
            <a:schemeClr val="bg1">
              <a:alpha val="46000"/>
            </a:scheme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1 755,15 тыс. рублей</a:t>
            </a:r>
            <a:endParaRPr lang="ru-RU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65707" y="2243202"/>
            <a:ext cx="2552689" cy="830997"/>
          </a:xfrm>
          <a:prstGeom prst="rect">
            <a:avLst/>
          </a:prstGeom>
          <a:solidFill>
            <a:schemeClr val="bg1">
              <a:alpha val="71000"/>
            </a:schemeClr>
          </a:solidFill>
          <a:effectLst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200" dirty="0" smtClean="0">
                <a:cs typeface="Times New Roman" panose="02020603050405020304" pitchFamily="18" charset="0"/>
              </a:rPr>
              <a:t>На работы по авторскому и техническому надзору за выполнением работ по ремонту а</a:t>
            </a:r>
            <a:r>
              <a:rPr lang="en-US" sz="1200" dirty="0" smtClean="0">
                <a:cs typeface="Times New Roman" panose="02020603050405020304" pitchFamily="18" charset="0"/>
              </a:rPr>
              <a:t>/</a:t>
            </a:r>
            <a:r>
              <a:rPr lang="ru-RU" sz="1200" dirty="0" smtClean="0">
                <a:cs typeface="Times New Roman" panose="02020603050405020304" pitchFamily="18" charset="0"/>
              </a:rPr>
              <a:t>д.</a:t>
            </a:r>
            <a:endParaRPr lang="ru-RU" sz="1200" dirty="0"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65707" y="3021089"/>
            <a:ext cx="2203296" cy="369332"/>
          </a:xfrm>
          <a:prstGeom prst="rect">
            <a:avLst/>
          </a:prstGeom>
          <a:solidFill>
            <a:schemeClr val="bg1">
              <a:alpha val="46000"/>
            </a:scheme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7 693,06 тыс. рублей</a:t>
            </a:r>
            <a:endParaRPr lang="ru-RU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02100" y="346645"/>
            <a:ext cx="2972326" cy="830997"/>
          </a:xfrm>
          <a:prstGeom prst="rect">
            <a:avLst/>
          </a:prstGeom>
          <a:solidFill>
            <a:schemeClr val="bg1">
              <a:alpha val="71000"/>
            </a:schemeClr>
          </a:solidFill>
          <a:effectLst>
            <a:softEdge rad="762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Ямочный ремонт, приобретение ПГС, установка дорожных знаков, обустройство пешеходных переходов и парковочных мест.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381835" y="1177642"/>
            <a:ext cx="2545633" cy="584775"/>
          </a:xfrm>
          <a:prstGeom prst="rect">
            <a:avLst/>
          </a:prstGeom>
          <a:solidFill>
            <a:schemeClr val="bg1">
              <a:alpha val="46000"/>
            </a:scheme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Текущее содержание и ремонт</a:t>
            </a:r>
          </a:p>
          <a:p>
            <a:pPr algn="ctr"/>
            <a:r>
              <a:rPr lang="ru-RU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38 372,58 тыс. рублей</a:t>
            </a:r>
            <a:endParaRPr lang="ru-RU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66905" y="196488"/>
            <a:ext cx="41408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Дорожное хозяйство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8016572" y="3414993"/>
            <a:ext cx="42855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9770795" y="4805327"/>
            <a:ext cx="24212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8389770" y="1781291"/>
            <a:ext cx="36516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9888272" y="5031856"/>
            <a:ext cx="2186249" cy="1384995"/>
          </a:xfrm>
          <a:prstGeom prst="rect">
            <a:avLst/>
          </a:prstGeom>
          <a:solidFill>
            <a:schemeClr val="bg1">
              <a:alpha val="47000"/>
            </a:schemeClr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В рамках реализации проектов развития территорий, основанных на местных инициативах расходы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составили</a:t>
            </a:r>
          </a:p>
          <a:p>
            <a:pPr algn="r"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11 121,47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тыс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рублей.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524370" y="6309640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29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12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48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8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8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8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8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8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8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7615" y="410180"/>
            <a:ext cx="8855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Segoe Print" panose="02000600000000000000" pitchFamily="2" charset="0"/>
                <a:cs typeface="Times New Roman" panose="02020603050405020304" pitchFamily="18" charset="0"/>
              </a:rPr>
              <a:t>Структура отчета об исполнении бюджета</a:t>
            </a:r>
            <a:endParaRPr lang="ru-RU" sz="2800" dirty="0">
              <a:solidFill>
                <a:schemeClr val="accent2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61" name="直接连接符 1"/>
          <p:cNvCxnSpPr/>
          <p:nvPr/>
        </p:nvCxnSpPr>
        <p:spPr>
          <a:xfrm>
            <a:off x="1097615" y="-1200079"/>
            <a:ext cx="0" cy="714673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lowchart: Decision 78"/>
          <p:cNvSpPr/>
          <p:nvPr/>
        </p:nvSpPr>
        <p:spPr>
          <a:xfrm>
            <a:off x="178265" y="1878567"/>
            <a:ext cx="1887927" cy="1910907"/>
          </a:xfrm>
          <a:prstGeom prst="flowChartDecision">
            <a:avLst/>
          </a:prstGeom>
          <a:gradFill flip="none" rotWithShape="1">
            <a:gsLst>
              <a:gs pos="35000">
                <a:schemeClr val="bg2">
                  <a:lumMod val="50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Flowchart: Decision 79"/>
          <p:cNvSpPr/>
          <p:nvPr/>
        </p:nvSpPr>
        <p:spPr>
          <a:xfrm>
            <a:off x="178265" y="2088847"/>
            <a:ext cx="1887927" cy="1910907"/>
          </a:xfrm>
          <a:prstGeom prst="flowChartDecisi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93"/>
          <p:cNvSpPr txBox="1"/>
          <p:nvPr/>
        </p:nvSpPr>
        <p:spPr>
          <a:xfrm>
            <a:off x="360668" y="2850455"/>
            <a:ext cx="1729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dirty="0" smtClean="0">
                <a:solidFill>
                  <a:srgbClr val="46B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Структура</a:t>
            </a:r>
            <a:endParaRPr lang="zh-CN" altLang="en-US" b="1" dirty="0">
              <a:solidFill>
                <a:srgbClr val="46B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693024" y="1878567"/>
            <a:ext cx="530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87593"/>
            <a:r>
              <a:rPr lang="ru-RU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Основные понятия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Box 39"/>
          <p:cNvSpPr txBox="1"/>
          <p:nvPr/>
        </p:nvSpPr>
        <p:spPr>
          <a:xfrm>
            <a:off x="3693024" y="2561166"/>
            <a:ext cx="530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87593"/>
            <a:r>
              <a:rPr lang="ru-RU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Основные характеристики бюджета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TextBox 43"/>
          <p:cNvSpPr txBox="1"/>
          <p:nvPr/>
        </p:nvSpPr>
        <p:spPr>
          <a:xfrm>
            <a:off x="3693024" y="3235061"/>
            <a:ext cx="530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87593"/>
            <a:r>
              <a:rPr lang="ru-RU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Доходы бюджета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47"/>
          <p:cNvSpPr txBox="1"/>
          <p:nvPr/>
        </p:nvSpPr>
        <p:spPr>
          <a:xfrm>
            <a:off x="3693024" y="3893056"/>
            <a:ext cx="530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87593"/>
            <a:r>
              <a:rPr lang="ru-RU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Расходы бюджета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0" name="直接连接符 10"/>
          <p:cNvCxnSpPr/>
          <p:nvPr/>
        </p:nvCxnSpPr>
        <p:spPr>
          <a:xfrm>
            <a:off x="3765032" y="2401876"/>
            <a:ext cx="60351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11"/>
          <p:cNvCxnSpPr/>
          <p:nvPr/>
        </p:nvCxnSpPr>
        <p:spPr>
          <a:xfrm>
            <a:off x="3765032" y="3068997"/>
            <a:ext cx="60351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12"/>
          <p:cNvCxnSpPr/>
          <p:nvPr/>
        </p:nvCxnSpPr>
        <p:spPr>
          <a:xfrm>
            <a:off x="3765032" y="3769184"/>
            <a:ext cx="60351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13"/>
          <p:cNvCxnSpPr/>
          <p:nvPr/>
        </p:nvCxnSpPr>
        <p:spPr>
          <a:xfrm>
            <a:off x="3765032" y="4400887"/>
            <a:ext cx="60351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15"/>
          <p:cNvGrpSpPr/>
          <p:nvPr/>
        </p:nvGrpSpPr>
        <p:grpSpPr>
          <a:xfrm>
            <a:off x="2921742" y="1713367"/>
            <a:ext cx="570731" cy="657995"/>
            <a:chOff x="4231809" y="1009798"/>
            <a:chExt cx="570731" cy="657995"/>
          </a:xfrm>
        </p:grpSpPr>
        <p:grpSp>
          <p:nvGrpSpPr>
            <p:cNvPr id="76" name="组合 16"/>
            <p:cNvGrpSpPr/>
            <p:nvPr/>
          </p:nvGrpSpPr>
          <p:grpSpPr>
            <a:xfrm>
              <a:off x="4231809" y="1009798"/>
              <a:ext cx="570731" cy="657995"/>
              <a:chOff x="4067944" y="489262"/>
              <a:chExt cx="1375279" cy="1585559"/>
            </a:xfrm>
          </p:grpSpPr>
          <p:sp>
            <p:nvSpPr>
              <p:cNvPr id="78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gradFill>
                <a:gsLst>
                  <a:gs pos="35000">
                    <a:schemeClr val="bg2">
                      <a:lumMod val="75000"/>
                    </a:schemeClr>
                  </a:gs>
                  <a:gs pos="100000">
                    <a:srgbClr val="00B0F0"/>
                  </a:gs>
                </a:gsLst>
                <a:lin ang="18900000" scaled="1"/>
              </a:gra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  <p:sp>
            <p:nvSpPr>
              <p:cNvPr id="79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rgbClr val="09AEC4"/>
                  </a:solidFill>
                </a:endParaRPr>
              </a:p>
            </p:txBody>
          </p:sp>
        </p:grpSp>
        <p:sp>
          <p:nvSpPr>
            <p:cNvPr id="77" name="TextBox 12"/>
            <p:cNvSpPr txBox="1"/>
            <p:nvPr/>
          </p:nvSpPr>
          <p:spPr>
            <a:xfrm>
              <a:off x="4310472" y="115146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6B451"/>
                  </a:solidFill>
                </a:rPr>
                <a:t>01</a:t>
              </a:r>
              <a:endParaRPr lang="zh-CN" altLang="en-US" sz="2000" b="1" dirty="0">
                <a:solidFill>
                  <a:srgbClr val="46B451"/>
                </a:solidFill>
              </a:endParaRPr>
            </a:p>
          </p:txBody>
        </p:sp>
      </p:grpSp>
      <p:grpSp>
        <p:nvGrpSpPr>
          <p:cNvPr id="80" name="组合 20"/>
          <p:cNvGrpSpPr/>
          <p:nvPr/>
        </p:nvGrpSpPr>
        <p:grpSpPr>
          <a:xfrm>
            <a:off x="2906269" y="2458627"/>
            <a:ext cx="570731" cy="657995"/>
            <a:chOff x="4231809" y="1692397"/>
            <a:chExt cx="570731" cy="657995"/>
          </a:xfrm>
        </p:grpSpPr>
        <p:grpSp>
          <p:nvGrpSpPr>
            <p:cNvPr id="81" name="组合 21"/>
            <p:cNvGrpSpPr/>
            <p:nvPr/>
          </p:nvGrpSpPr>
          <p:grpSpPr>
            <a:xfrm>
              <a:off x="4231809" y="1692397"/>
              <a:ext cx="570731" cy="657995"/>
              <a:chOff x="4067944" y="489262"/>
              <a:chExt cx="1375279" cy="1585559"/>
            </a:xfrm>
          </p:grpSpPr>
          <p:sp>
            <p:nvSpPr>
              <p:cNvPr id="83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gradFill>
                <a:gsLst>
                  <a:gs pos="35000">
                    <a:schemeClr val="bg2">
                      <a:lumMod val="75000"/>
                    </a:schemeClr>
                  </a:gs>
                  <a:gs pos="100000">
                    <a:srgbClr val="00B0F0"/>
                  </a:gs>
                </a:gsLst>
                <a:lin ang="18900000" scaled="1"/>
              </a:gra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  <p:sp>
            <p:nvSpPr>
              <p:cNvPr id="84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</p:grpSp>
        <p:sp>
          <p:nvSpPr>
            <p:cNvPr id="82" name="TextBox 61"/>
            <p:cNvSpPr txBox="1"/>
            <p:nvPr/>
          </p:nvSpPr>
          <p:spPr>
            <a:xfrm>
              <a:off x="4310472" y="185554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6B451"/>
                  </a:solidFill>
                </a:rPr>
                <a:t>02</a:t>
              </a:r>
              <a:endParaRPr lang="zh-CN" altLang="en-US" sz="2000" b="1" dirty="0">
                <a:solidFill>
                  <a:srgbClr val="46B451"/>
                </a:solidFill>
              </a:endParaRPr>
            </a:p>
          </p:txBody>
        </p:sp>
      </p:grpSp>
      <p:grpSp>
        <p:nvGrpSpPr>
          <p:cNvPr id="85" name="组合 25"/>
          <p:cNvGrpSpPr/>
          <p:nvPr/>
        </p:nvGrpSpPr>
        <p:grpSpPr>
          <a:xfrm>
            <a:off x="2906269" y="3132522"/>
            <a:ext cx="570731" cy="657995"/>
            <a:chOff x="4231809" y="2366292"/>
            <a:chExt cx="570731" cy="657995"/>
          </a:xfrm>
        </p:grpSpPr>
        <p:grpSp>
          <p:nvGrpSpPr>
            <p:cNvPr id="86" name="组合 26"/>
            <p:cNvGrpSpPr/>
            <p:nvPr/>
          </p:nvGrpSpPr>
          <p:grpSpPr>
            <a:xfrm>
              <a:off x="4231809" y="2366292"/>
              <a:ext cx="570731" cy="657995"/>
              <a:chOff x="4067944" y="489262"/>
              <a:chExt cx="1375279" cy="1585559"/>
            </a:xfrm>
          </p:grpSpPr>
          <p:sp>
            <p:nvSpPr>
              <p:cNvPr id="88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gradFill>
                <a:gsLst>
                  <a:gs pos="35000">
                    <a:schemeClr val="bg2">
                      <a:lumMod val="75000"/>
                    </a:schemeClr>
                  </a:gs>
                  <a:gs pos="100000">
                    <a:srgbClr val="00B0F0"/>
                  </a:gs>
                </a:gsLst>
                <a:lin ang="18900000" scaled="1"/>
              </a:gra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  <p:sp>
            <p:nvSpPr>
              <p:cNvPr id="89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</p:grpSp>
        <p:sp>
          <p:nvSpPr>
            <p:cNvPr id="87" name="TextBox 63"/>
            <p:cNvSpPr txBox="1"/>
            <p:nvPr/>
          </p:nvSpPr>
          <p:spPr>
            <a:xfrm>
              <a:off x="4310472" y="253144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6B451"/>
                  </a:solidFill>
                </a:rPr>
                <a:t>03</a:t>
              </a:r>
              <a:endParaRPr lang="zh-CN" altLang="en-US" sz="2000" b="1" dirty="0">
                <a:solidFill>
                  <a:srgbClr val="46B451"/>
                </a:solidFill>
              </a:endParaRPr>
            </a:p>
          </p:txBody>
        </p:sp>
      </p:grpSp>
      <p:grpSp>
        <p:nvGrpSpPr>
          <p:cNvPr id="90" name="组合 30"/>
          <p:cNvGrpSpPr/>
          <p:nvPr/>
        </p:nvGrpSpPr>
        <p:grpSpPr>
          <a:xfrm>
            <a:off x="2906269" y="3790517"/>
            <a:ext cx="570731" cy="657995"/>
            <a:chOff x="4231809" y="3024287"/>
            <a:chExt cx="570731" cy="657995"/>
          </a:xfrm>
        </p:grpSpPr>
        <p:grpSp>
          <p:nvGrpSpPr>
            <p:cNvPr id="91" name="组合 31"/>
            <p:cNvGrpSpPr/>
            <p:nvPr/>
          </p:nvGrpSpPr>
          <p:grpSpPr>
            <a:xfrm>
              <a:off x="4231809" y="3024287"/>
              <a:ext cx="570731" cy="657995"/>
              <a:chOff x="4067944" y="489262"/>
              <a:chExt cx="1375279" cy="1585559"/>
            </a:xfrm>
          </p:grpSpPr>
          <p:sp>
            <p:nvSpPr>
              <p:cNvPr id="93" name="Flowchart: Decision 78"/>
              <p:cNvSpPr/>
              <p:nvPr/>
            </p:nvSpPr>
            <p:spPr>
              <a:xfrm>
                <a:off x="4067944" y="489262"/>
                <a:ext cx="1375279" cy="1375279"/>
              </a:xfrm>
              <a:prstGeom prst="flowChartDecision">
                <a:avLst/>
              </a:prstGeom>
              <a:gradFill>
                <a:gsLst>
                  <a:gs pos="35000">
                    <a:schemeClr val="bg2">
                      <a:lumMod val="50000"/>
                    </a:schemeClr>
                  </a:gs>
                  <a:gs pos="100000">
                    <a:srgbClr val="00B0F0"/>
                  </a:gs>
                </a:gsLst>
                <a:lin ang="18900000" scaled="1"/>
              </a:gra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  <p:sp>
            <p:nvSpPr>
              <p:cNvPr id="94" name="Flowchart: Decision 79"/>
              <p:cNvSpPr/>
              <p:nvPr/>
            </p:nvSpPr>
            <p:spPr>
              <a:xfrm>
                <a:off x="4067944" y="699542"/>
                <a:ext cx="1375279" cy="1375279"/>
              </a:xfrm>
              <a:prstGeom prst="flowChartDecision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9AEC4"/>
                  </a:solidFill>
                </a:endParaRPr>
              </a:p>
            </p:txBody>
          </p:sp>
        </p:grpSp>
        <p:sp>
          <p:nvSpPr>
            <p:cNvPr id="92" name="TextBox 64"/>
            <p:cNvSpPr txBox="1"/>
            <p:nvPr/>
          </p:nvSpPr>
          <p:spPr>
            <a:xfrm>
              <a:off x="4310472" y="3180686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6B451"/>
                  </a:solidFill>
                </a:rPr>
                <a:t>04</a:t>
              </a:r>
              <a:endParaRPr lang="zh-CN" altLang="en-US" sz="2000" b="1" dirty="0">
                <a:solidFill>
                  <a:srgbClr val="46B451"/>
                </a:solidFill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11646664" y="6218285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558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decel="58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7 C -0.47188 -0.46574 -0.46888 -0.45949 -0.46563 -0.45185 C -0.46094 -0.44143 -0.45938 -0.43333 -0.45313 -0.42592 C -0.45196 -0.41921 -0.4444 -0.40625 -0.44063 -0.4037 C -0.43451 -0.39282 -0.42604 -0.37963 -0.41771 -0.37592 C -0.41146 -0.36759 -0.40456 -0.36389 -0.39688 -0.36111 C -0.37917 -0.34537 -0.35261 -0.34167 -0.33334 -0.34074 C -0.27552 -0.33889 -0.21732 -0.33819 -0.15938 -0.33704 C -0.14479 -0.33333 -0.12982 -0.33055 -0.11563 -0.32407 C -0.11107 -0.31875 -0.10521 -0.31597 -0.1 -0.31296 C -0.09479 -0.3037 -0.08959 -0.29444 -0.08438 -0.28518 C -0.08112 -0.27893 -0.07969 -0.27106 -0.07604 -0.26481 C -0.07604 -0.26227 -0.07604 -0.25949 -0.075 -0.25741 C -0.07409 -0.25347 -0.07084 -0.24629 -0.07084 -0.24606 C -0.07005 -0.23889 -0.07018 -0.23819 -0.06771 -0.23148 C -0.06667 -0.22778 -0.06354 -0.22037 -0.06354 -0.22014 C -0.06211 -0.21088 -0.05938 -0.20092 -0.05625 -0.19259 C -0.0543 -0.18773 -0.05013 -0.17778 -0.05013 -0.17754 C -0.04636 -0.15903 -0.03946 -0.14143 -0.03542 -0.12222 C -0.03164 -0.1044 -0.02852 -0.08495 -0.025 -0.06667 C -0.02409 -0.06227 -0.02227 -0.05949 -0.02084 -0.05555 C -0.01823 -0.04514 -0.01446 -0.03588 -0.01081 -0.02592 C -0.00742 -0.01736 -0.00547 -0.00903 2.70833E-6 -1.48148E-6 " pathEditMode="relative" rAng="0" ptsTypes="AAAAAAAAAAAAAAAAAAAAAAA">
                                      <p:cBhvr>
                                        <p:cTn id="1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237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.03612 L 2.70833E-6 -4.44444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2" grpId="0" animBg="1"/>
      <p:bldP spid="62" grpId="1" animBg="1"/>
      <p:bldP spid="63" grpId="0" animBg="1"/>
      <p:bldP spid="63" grpId="1" animBg="1"/>
      <p:bldP spid="63" grpId="2" animBg="1"/>
      <p:bldP spid="64" grpId="0"/>
      <p:bldP spid="65" grpId="0"/>
      <p:bldP spid="66" grpId="0"/>
      <p:bldP spid="67" grpId="0"/>
      <p:bldP spid="6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3227" y="443490"/>
            <a:ext cx="6744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Национальная экономика 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23675"/>
            <a:ext cx="6146223" cy="5632311"/>
          </a:xfrm>
          <a:prstGeom prst="rect">
            <a:avLst/>
          </a:prstGeom>
          <a:solidFill>
            <a:schemeClr val="bg1">
              <a:alpha val="4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dirty="0" smtClean="0"/>
              <a:t>Субсидии </a:t>
            </a:r>
            <a:r>
              <a:rPr lang="ru-RU" dirty="0"/>
              <a:t>на поддержку </a:t>
            </a:r>
            <a:r>
              <a:rPr lang="ru-RU" dirty="0">
                <a:solidFill>
                  <a:srgbClr val="ED7D31"/>
                </a:solidFill>
              </a:rPr>
              <a:t>народных дружин </a:t>
            </a:r>
            <a:r>
              <a:rPr lang="ru-RU" dirty="0"/>
              <a:t>из числа членов казачьих обществ, участвующих в охране общественного </a:t>
            </a:r>
            <a:r>
              <a:rPr lang="ru-RU" dirty="0" smtClean="0"/>
              <a:t>порядка -</a:t>
            </a:r>
            <a:r>
              <a:rPr lang="ru-RU" dirty="0"/>
              <a:t> 2 550,03 </a:t>
            </a:r>
            <a:r>
              <a:rPr lang="ru-RU" dirty="0" smtClean="0"/>
              <a:t>тыс. рублей.</a:t>
            </a:r>
          </a:p>
          <a:p>
            <a:endParaRPr lang="ru-RU" dirty="0"/>
          </a:p>
          <a:p>
            <a:r>
              <a:rPr lang="ru-RU" dirty="0"/>
              <a:t>На поддержку </a:t>
            </a:r>
            <a:r>
              <a:rPr lang="ru-RU" dirty="0">
                <a:solidFill>
                  <a:srgbClr val="ED7D31"/>
                </a:solidFill>
              </a:rPr>
              <a:t>сельского хозяйства </a:t>
            </a:r>
            <a:r>
              <a:rPr lang="ru-RU" dirty="0"/>
              <a:t>в 2023 году направлено 3 085,45 </a:t>
            </a:r>
            <a:r>
              <a:rPr lang="ru-RU" dirty="0" smtClean="0"/>
              <a:t>тыс. рублей</a:t>
            </a:r>
            <a:r>
              <a:rPr lang="ru-RU" dirty="0"/>
              <a:t>, в том числе:</a:t>
            </a:r>
          </a:p>
          <a:p>
            <a:r>
              <a:rPr lang="ru-RU" dirty="0"/>
              <a:t>- обработано 205 гектар пастбищ от иксодовых </a:t>
            </a:r>
            <a:r>
              <a:rPr lang="ru-RU" dirty="0" smtClean="0"/>
              <a:t>клещей;</a:t>
            </a:r>
            <a:endParaRPr lang="ru-RU" dirty="0"/>
          </a:p>
          <a:p>
            <a:r>
              <a:rPr lang="ru-RU" dirty="0"/>
              <a:t>- осуществление управленческих функций по реализации отдельных государственных полномочий в области сельского </a:t>
            </a:r>
            <a:r>
              <a:rPr lang="ru-RU" dirty="0" smtClean="0"/>
              <a:t>хозяйства;</a:t>
            </a:r>
            <a:endParaRPr lang="ru-RU" dirty="0"/>
          </a:p>
          <a:p>
            <a:r>
              <a:rPr lang="ru-RU" dirty="0"/>
              <a:t>- проведение соревнований в области сельскохозяйственного </a:t>
            </a:r>
            <a:r>
              <a:rPr lang="ru-RU" dirty="0" smtClean="0"/>
              <a:t>производства.</a:t>
            </a:r>
          </a:p>
          <a:p>
            <a:r>
              <a:rPr lang="ru-RU" dirty="0" smtClean="0"/>
              <a:t>- </a:t>
            </a:r>
            <a:r>
              <a:rPr lang="ru-RU" dirty="0" smtClean="0">
                <a:solidFill>
                  <a:srgbClr val="ED7D31"/>
                </a:solidFill>
              </a:rPr>
              <a:t>мероприятия </a:t>
            </a:r>
            <a:r>
              <a:rPr lang="ru-RU" dirty="0">
                <a:solidFill>
                  <a:srgbClr val="ED7D31"/>
                </a:solidFill>
              </a:rPr>
              <a:t>по отлову и содержанию безнадзорных животных </a:t>
            </a:r>
            <a:r>
              <a:rPr lang="ru-RU" dirty="0"/>
              <a:t>– отловлено 7 собак на сумму 150,50 тыс. рублей.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176" y="966710"/>
            <a:ext cx="5718403" cy="36892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467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2813" y="220338"/>
            <a:ext cx="11319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рамках мероприятий по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благоустройству наибольший объем выполнен по следующим направлениям: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7170" y="1204862"/>
            <a:ext cx="11040771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В 2023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году общий объем расходов на благоустройство населенных пунктов городского округа </a:t>
            </a:r>
            <a:r>
              <a:rPr lang="ru-RU" sz="2000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составил </a:t>
            </a:r>
            <a:r>
              <a:rPr lang="ru-RU" sz="2000" b="1" dirty="0">
                <a:solidFill>
                  <a:srgbClr val="FF0000"/>
                </a:solidFill>
                <a:ea typeface="Times New Roman" panose="02020603050405020304" pitchFamily="18" charset="0"/>
              </a:rPr>
              <a:t>67 363,42 тыс. рублей. </a:t>
            </a:r>
            <a:endParaRPr lang="ru-RU" sz="20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2101734"/>
            <a:ext cx="120304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озеленение и содержание парковых зон, высадку многолетних и однолетних растений на территории населенных пунктов городского округа на сумму </a:t>
            </a:r>
            <a:r>
              <a:rPr lang="ru-RU" sz="1200" dirty="0">
                <a:solidFill>
                  <a:srgbClr val="ED7D3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9 904,35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тыс. рублей;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346466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ремонт и содержание уличного освещения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(замена </a:t>
            </a:r>
            <a:r>
              <a:rPr lang="ru-RU" sz="1200" dirty="0" smtClean="0">
                <a:solidFill>
                  <a:srgbClr val="00B16E"/>
                </a:solidFill>
              </a:rPr>
              <a:t>1 </a:t>
            </a:r>
            <a:r>
              <a:rPr lang="ru-RU" sz="1200" dirty="0">
                <a:solidFill>
                  <a:srgbClr val="00B16E"/>
                </a:solidFill>
              </a:rPr>
              <a:t>917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светильников) - </a:t>
            </a:r>
            <a:r>
              <a:rPr lang="ru-RU" sz="1200" dirty="0" smtClean="0">
                <a:solidFill>
                  <a:srgbClr val="ED7D31"/>
                </a:solidFill>
              </a:rPr>
              <a:t>8</a:t>
            </a:r>
            <a:r>
              <a:rPr lang="ru-RU" sz="1200" dirty="0">
                <a:solidFill>
                  <a:srgbClr val="ED7D31"/>
                </a:solidFill>
              </a:rPr>
              <a:t> 199,06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рублей; 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644301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оплату уличного освещения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sz="1200" dirty="0" smtClean="0">
                <a:solidFill>
                  <a:srgbClr val="00B16E"/>
                </a:solidFill>
              </a:rPr>
              <a:t>911</a:t>
            </a:r>
            <a:r>
              <a:rPr lang="ru-RU" sz="1200" dirty="0">
                <a:solidFill>
                  <a:srgbClr val="00B16E"/>
                </a:solidFill>
              </a:rPr>
              <a:t> 389,00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кв.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часов) - </a:t>
            </a:r>
            <a:r>
              <a:rPr lang="ru-RU" sz="1200" dirty="0" smtClean="0">
                <a:solidFill>
                  <a:srgbClr val="ED7D31"/>
                </a:solidFill>
              </a:rPr>
              <a:t>6</a:t>
            </a:r>
            <a:r>
              <a:rPr lang="ru-RU" sz="1200" dirty="0">
                <a:solidFill>
                  <a:srgbClr val="ED7D31"/>
                </a:solidFill>
              </a:rPr>
              <a:t> 898,08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       </a:t>
            </a:r>
            <a:r>
              <a:rPr lang="ru-RU" sz="1200" dirty="0">
                <a:solidFill>
                  <a:srgbClr val="00B16E"/>
                </a:solidFill>
              </a:rPr>
              <a:t> 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921294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ремонт и содержание тротуаров и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дорожек (</a:t>
            </a:r>
            <a:r>
              <a:rPr lang="ru-RU" sz="1200" dirty="0" smtClean="0">
                <a:solidFill>
                  <a:srgbClr val="00B16E"/>
                </a:solidFill>
              </a:rPr>
              <a:t>694,83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м2) - </a:t>
            </a:r>
            <a:r>
              <a:rPr lang="ru-RU" sz="1200" dirty="0" smtClean="0">
                <a:solidFill>
                  <a:srgbClr val="ED7D31"/>
                </a:solidFill>
              </a:rPr>
              <a:t>6</a:t>
            </a:r>
            <a:r>
              <a:rPr lang="ru-RU" sz="1200" dirty="0">
                <a:solidFill>
                  <a:srgbClr val="ED7D31"/>
                </a:solidFill>
              </a:rPr>
              <a:t> 432,92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рублей;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" y="3198287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мероприятия по санитарной уборке мест общего пользования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2</a:t>
            </a:r>
            <a:r>
              <a:rPr lang="ru-RU" sz="1200" dirty="0">
                <a:solidFill>
                  <a:srgbClr val="ED7D31"/>
                </a:solidFill>
              </a:rPr>
              <a:t> 899,18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443019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содержание мест захоронения направлено </a:t>
            </a:r>
            <a:r>
              <a:rPr lang="ru-RU" sz="1200" dirty="0">
                <a:solidFill>
                  <a:srgbClr val="ED7D31"/>
                </a:solidFill>
              </a:rPr>
              <a:t>2 706,27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-1" y="3687745"/>
            <a:ext cx="10432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приобретение и содержание малых архитектурных форм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1</a:t>
            </a:r>
            <a:r>
              <a:rPr lang="ru-RU" sz="1200" dirty="0">
                <a:solidFill>
                  <a:srgbClr val="ED7D31"/>
                </a:solidFill>
              </a:rPr>
              <a:t> 125,48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008647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организацию ликвидации мест несанкционированного размещения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ТКО - </a:t>
            </a:r>
            <a:r>
              <a:rPr lang="ru-RU" sz="1200" dirty="0" smtClean="0">
                <a:solidFill>
                  <a:srgbClr val="ED7D31"/>
                </a:solidFill>
              </a:rPr>
              <a:t>768,89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3" y="4253379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аккарицидную обработку территорий </a:t>
            </a:r>
            <a:r>
              <a:rPr lang="ru-RU" sz="1200" dirty="0" smtClean="0">
                <a:solidFill>
                  <a:srgbClr val="386C42"/>
                </a:solidFill>
              </a:rPr>
              <a:t>(575 041,40 м2)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544,13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тыс. рублей;   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498105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устройство детской площадки пер. Краснофлотский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424,35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718627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содержание и ремонт памятников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>
                <a:solidFill>
                  <a:srgbClr val="ED7D31"/>
                </a:solidFill>
              </a:rPr>
              <a:t>420,57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 тыс. рублей;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939485"/>
            <a:ext cx="10432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благоустройство площадок, приобретение контейнеров и бункеров для сбора твердых коммунальных и крупногабаритных отходов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373,72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 и направлены на работы по модернизации существующих контейнерных площадок для сбора твердых коммунальных и крупногабаритных отходов;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5512389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разработку дизайн-проекта по благоустройству территории по ул. Панфилова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235,00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5729521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содержание общественных </a:t>
            </a:r>
            <a:r>
              <a:rPr lang="ru-RU" sz="1200">
                <a:solidFill>
                  <a:schemeClr val="bg2">
                    <a:lumMod val="50000"/>
                  </a:schemeClr>
                </a:solidFill>
              </a:rPr>
              <a:t>туалетов </a:t>
            </a:r>
            <a:r>
              <a:rPr lang="ru-RU" sz="1200" smtClean="0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ru-RU" sz="1200" smtClean="0">
                <a:solidFill>
                  <a:srgbClr val="ED7D31"/>
                </a:solidFill>
              </a:rPr>
              <a:t>213,20</a:t>
            </a:r>
            <a:r>
              <a:rPr lang="ru-RU" sz="120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52400" y="5995497"/>
            <a:ext cx="10432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уплату взносов на капитальный ремонт муниципального жилищного фонда (1 квартира)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rgbClr val="ED7D31"/>
                </a:solidFill>
              </a:rPr>
              <a:t>123,87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тыс. рублей;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7171" y="6261065"/>
            <a:ext cx="10432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разработку проектно-сметной документации по объектам 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благоустройства - </a:t>
            </a:r>
            <a:r>
              <a:rPr lang="ru-RU" sz="1200" dirty="0">
                <a:solidFill>
                  <a:srgbClr val="ED7D31"/>
                </a:solidFill>
              </a:rPr>
              <a:t>130,00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 тыс. рублей</a:t>
            </a:r>
            <a:r>
              <a:rPr lang="ru-RU" dirty="0"/>
              <a:t>.</a:t>
            </a:r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37803" y="2902349"/>
            <a:ext cx="4950246" cy="738664"/>
          </a:xfrm>
          <a:prstGeom prst="rect">
            <a:avLst/>
          </a:prstGeom>
          <a:solidFill>
            <a:schemeClr val="bg1">
              <a:alpha val="47000"/>
            </a:schemeClr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В рамках реализации проектов развития территорий, основанных на местных инициативах расходы составили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25 964,35 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тыс. рублей.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6347298" y="1410159"/>
            <a:ext cx="5918254" cy="4924540"/>
          </a:xfrm>
          <a:custGeom>
            <a:avLst/>
            <a:gdLst>
              <a:gd name="connsiteX0" fmla="*/ 5815324 w 5918254"/>
              <a:gd name="connsiteY0" fmla="*/ 0 h 4924540"/>
              <a:gd name="connsiteX1" fmla="*/ 5242447 w 5918254"/>
              <a:gd name="connsiteY1" fmla="*/ 936434 h 4924540"/>
              <a:gd name="connsiteX2" fmla="*/ 725531 w 5918254"/>
              <a:gd name="connsiteY2" fmla="*/ 1211855 h 4924540"/>
              <a:gd name="connsiteX3" fmla="*/ 306890 w 5918254"/>
              <a:gd name="connsiteY3" fmla="*/ 2401677 h 4924540"/>
              <a:gd name="connsiteX4" fmla="*/ 3744153 w 5918254"/>
              <a:gd name="connsiteY4" fmla="*/ 2577947 h 4924540"/>
              <a:gd name="connsiteX5" fmla="*/ 5738206 w 5918254"/>
              <a:gd name="connsiteY5" fmla="*/ 4924540 h 492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8254" h="4924540">
                <a:moveTo>
                  <a:pt x="5815324" y="0"/>
                </a:moveTo>
                <a:cubicBezTo>
                  <a:pt x="5953035" y="367229"/>
                  <a:pt x="6090746" y="734458"/>
                  <a:pt x="5242447" y="936434"/>
                </a:cubicBezTo>
                <a:cubicBezTo>
                  <a:pt x="4394148" y="1138410"/>
                  <a:pt x="1548124" y="967648"/>
                  <a:pt x="725531" y="1211855"/>
                </a:cubicBezTo>
                <a:cubicBezTo>
                  <a:pt x="-97062" y="1456062"/>
                  <a:pt x="-196214" y="2173995"/>
                  <a:pt x="306890" y="2401677"/>
                </a:cubicBezTo>
                <a:cubicBezTo>
                  <a:pt x="809994" y="2629359"/>
                  <a:pt x="2838934" y="2157470"/>
                  <a:pt x="3744153" y="2577947"/>
                </a:cubicBezTo>
                <a:cubicBezTo>
                  <a:pt x="4649372" y="2998424"/>
                  <a:pt x="5193789" y="3961482"/>
                  <a:pt x="5738206" y="492454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23" y="4961007"/>
            <a:ext cx="3386922" cy="188489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31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85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1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7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3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6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7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8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1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2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1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6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8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6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46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1107" y="446712"/>
            <a:ext cx="7119257" cy="523220"/>
          </a:xfrm>
          <a:prstGeom prst="rect">
            <a:avLst/>
          </a:prstGeom>
          <a:noFill/>
          <a:effectLst>
            <a:softEdge rad="76200"/>
          </a:effectLst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 smtClean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Реализация инициативных проектов</a:t>
            </a:r>
            <a:endParaRPr lang="ru-RU" sz="2800" dirty="0">
              <a:ln w="0"/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7720" y="1264333"/>
            <a:ext cx="8416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9570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386C42"/>
                </a:solidFill>
                <a:latin typeface="+mj-lt"/>
                <a:ea typeface="Times New Roman" panose="02020603050405020304" pitchFamily="18" charset="0"/>
              </a:rPr>
              <a:t>2023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 году реализовано </a:t>
            </a:r>
            <a:r>
              <a:rPr lang="ru-RU" sz="2000" dirty="0" smtClean="0">
                <a:solidFill>
                  <a:srgbClr val="386C42"/>
                </a:solidFill>
                <a:latin typeface="+mj-lt"/>
                <a:ea typeface="Times New Roman" panose="02020603050405020304" pitchFamily="18" charset="0"/>
              </a:rPr>
              <a:t>10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 проектов местных инициатив.</a:t>
            </a:r>
          </a:p>
          <a:p>
            <a:pPr indent="36957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Направлено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1</a:t>
            </a:r>
            <a:r>
              <a:rPr lang="ru-RU" sz="2000" dirty="0" smtClean="0">
                <a:solidFill>
                  <a:srgbClr val="ED7D31"/>
                </a:solidFill>
                <a:latin typeface="+mj-lt"/>
                <a:ea typeface="Times New Roman" panose="02020603050405020304" pitchFamily="18" charset="0"/>
              </a:rPr>
              <a:t>6 829,28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тыс. рублей, 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в том числе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:</a:t>
            </a:r>
          </a:p>
          <a:p>
            <a:pPr indent="36957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счет средств краевого бюджета – </a:t>
            </a:r>
            <a:r>
              <a:rPr lang="ru-RU" sz="2000" dirty="0" smtClean="0">
                <a:solidFill>
                  <a:srgbClr val="ED7D31"/>
                </a:solidFill>
                <a:latin typeface="+mj-lt"/>
                <a:ea typeface="Times New Roman" panose="02020603050405020304" pitchFamily="18" charset="0"/>
              </a:rPr>
              <a:t>10 500,86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тыс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. рублей, </a:t>
            </a:r>
            <a:endParaRPr lang="ru-RU" sz="2000" dirty="0" smtClean="0">
              <a:solidFill>
                <a:srgbClr val="000000"/>
              </a:solidFill>
              <a:latin typeface="+mj-lt"/>
              <a:ea typeface="Times New Roman" panose="02020603050405020304" pitchFamily="18" charset="0"/>
            </a:endParaRPr>
          </a:p>
          <a:p>
            <a:pPr indent="36957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счет средств местного бюджета, физических и юридических лиц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–</a:t>
            </a:r>
          </a:p>
          <a:p>
            <a:pPr indent="369570">
              <a:spcAft>
                <a:spcPts val="0"/>
              </a:spcAft>
            </a:pPr>
            <a:r>
              <a:rPr lang="ru-RU" sz="2000" dirty="0" smtClean="0">
                <a:solidFill>
                  <a:srgbClr val="ED7D31"/>
                </a:solidFill>
                <a:latin typeface="+mj-lt"/>
                <a:ea typeface="Times New Roman" panose="02020603050405020304" pitchFamily="18" charset="0"/>
              </a:rPr>
              <a:t>6 328,42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тыс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рублей. </a:t>
            </a:r>
          </a:p>
          <a:p>
            <a:pPr indent="369570">
              <a:spcAft>
                <a:spcPts val="0"/>
              </a:spcAft>
            </a:pPr>
            <a:endParaRPr lang="ru-RU" sz="2000" dirty="0" smtClean="0">
              <a:solidFill>
                <a:srgbClr val="000000"/>
              </a:solidFill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307" y="5177504"/>
            <a:ext cx="68968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Всего с </a:t>
            </a:r>
            <a:r>
              <a:rPr lang="ru-RU" sz="2000" dirty="0" smtClean="0">
                <a:solidFill>
                  <a:srgbClr val="386C42"/>
                </a:solidFill>
                <a:latin typeface="+mj-lt"/>
                <a:cs typeface="Times New Roman" panose="02020603050405020304" pitchFamily="18" charset="0"/>
              </a:rPr>
              <a:t>2017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по </a:t>
            </a:r>
            <a:r>
              <a:rPr lang="ru-RU" sz="2000" dirty="0" smtClean="0">
                <a:solidFill>
                  <a:srgbClr val="386C42"/>
                </a:solidFill>
                <a:latin typeface="+mj-lt"/>
                <a:cs typeface="Times New Roman" panose="02020603050405020304" pitchFamily="18" charset="0"/>
              </a:rPr>
              <a:t>2023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годы реализовано </a:t>
            </a:r>
            <a:r>
              <a:rPr lang="ru-RU" sz="2000" dirty="0" smtClean="0">
                <a:solidFill>
                  <a:srgbClr val="386C42"/>
                </a:solidFill>
                <a:latin typeface="+mj-lt"/>
                <a:cs typeface="Times New Roman" panose="02020603050405020304" pitchFamily="18" charset="0"/>
              </a:rPr>
              <a:t>82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инициативных проекта на сумму </a:t>
            </a:r>
            <a:r>
              <a:rPr lang="ru-RU" sz="2000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192 466,03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тыс. рублей. </a:t>
            </a:r>
            <a:endParaRPr lang="ru-RU" sz="20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785" y="4820734"/>
            <a:ext cx="3047786" cy="19299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896" y="1184363"/>
            <a:ext cx="1707028" cy="20423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32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059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8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8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9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9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4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62" y="43763"/>
            <a:ext cx="2315141" cy="21268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820358" y="57415"/>
            <a:ext cx="33350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Устройство остановочных павильонов по улице Гагарина (остановка Торговый центр Ленинский) в городе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Новоалександровск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17904" y="1442409"/>
            <a:ext cx="35244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103" y="0"/>
            <a:ext cx="1941369" cy="31385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220229" y="1519469"/>
            <a:ext cx="2766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Устройство пешеходной зоны по улице Расшеватской (в месте ее пересечения с улицей Жукова) в городе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Новоалександровск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6143287" y="3246176"/>
            <a:ext cx="2769833" cy="88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7" y="2862801"/>
            <a:ext cx="2290624" cy="3054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833456" y="3430500"/>
            <a:ext cx="24517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Ремонт участка автомобильной дороги общего пользования местного значения по улице Комсомольская (от дома №58 до дома №68) в поселке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Горьковский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2541971" y="5779363"/>
            <a:ext cx="2667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281" y="3901611"/>
            <a:ext cx="1846740" cy="2462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942338" y="4389883"/>
            <a:ext cx="301544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Ремонт автомобильной дороги общего пользования местного значения по ул. Д. Бедного (от ул. Калинина до ул. Первомайской) в станице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Григорополисская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7022237" y="5990321"/>
            <a:ext cx="293555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Полилиния 31"/>
          <p:cNvSpPr/>
          <p:nvPr/>
        </p:nvSpPr>
        <p:spPr>
          <a:xfrm>
            <a:off x="-230178" y="1713390"/>
            <a:ext cx="12357075" cy="1997900"/>
          </a:xfrm>
          <a:custGeom>
            <a:avLst/>
            <a:gdLst>
              <a:gd name="connsiteX0" fmla="*/ 12357075 w 12357075"/>
              <a:gd name="connsiteY0" fmla="*/ 0 h 1997900"/>
              <a:gd name="connsiteX1" fmla="*/ 11531452 w 12357075"/>
              <a:gd name="connsiteY1" fmla="*/ 1429305 h 1997900"/>
              <a:gd name="connsiteX2" fmla="*/ 7864974 w 12357075"/>
              <a:gd name="connsiteY2" fmla="*/ 1997476 h 1997900"/>
              <a:gd name="connsiteX3" fmla="*/ 5450248 w 12357075"/>
              <a:gd name="connsiteY3" fmla="*/ 1509204 h 1997900"/>
              <a:gd name="connsiteX4" fmla="*/ 3097665 w 12357075"/>
              <a:gd name="connsiteY4" fmla="*/ 807868 h 1997900"/>
              <a:gd name="connsiteX5" fmla="*/ 274566 w 12357075"/>
              <a:gd name="connsiteY5" fmla="*/ 781235 h 1997900"/>
              <a:gd name="connsiteX6" fmla="*/ 265689 w 12357075"/>
              <a:gd name="connsiteY6" fmla="*/ 807868 h 199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57075" h="1997900">
                <a:moveTo>
                  <a:pt x="12357075" y="0"/>
                </a:moveTo>
                <a:cubicBezTo>
                  <a:pt x="12318605" y="548196"/>
                  <a:pt x="12280135" y="1096392"/>
                  <a:pt x="11531452" y="1429305"/>
                </a:cubicBezTo>
                <a:cubicBezTo>
                  <a:pt x="10782769" y="1762218"/>
                  <a:pt x="8878508" y="1984160"/>
                  <a:pt x="7864974" y="1997476"/>
                </a:cubicBezTo>
                <a:cubicBezTo>
                  <a:pt x="6851440" y="2010792"/>
                  <a:pt x="6244799" y="1707472"/>
                  <a:pt x="5450248" y="1509204"/>
                </a:cubicBezTo>
                <a:cubicBezTo>
                  <a:pt x="4655697" y="1310936"/>
                  <a:pt x="3960279" y="929196"/>
                  <a:pt x="3097665" y="807868"/>
                </a:cubicBezTo>
                <a:cubicBezTo>
                  <a:pt x="2235051" y="686540"/>
                  <a:pt x="746562" y="781235"/>
                  <a:pt x="274566" y="781235"/>
                </a:cubicBezTo>
                <a:cubicBezTo>
                  <a:pt x="-197430" y="781235"/>
                  <a:pt x="34129" y="794551"/>
                  <a:pt x="265689" y="80786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627303" y="3551068"/>
            <a:ext cx="1097815" cy="3362528"/>
          </a:xfrm>
          <a:custGeom>
            <a:avLst/>
            <a:gdLst>
              <a:gd name="connsiteX0" fmla="*/ 737986 w 1097815"/>
              <a:gd name="connsiteY0" fmla="*/ 0 h 3362528"/>
              <a:gd name="connsiteX1" fmla="*/ 63283 w 1097815"/>
              <a:gd name="connsiteY1" fmla="*/ 843379 h 3362528"/>
              <a:gd name="connsiteX2" fmla="*/ 134305 w 1097815"/>
              <a:gd name="connsiteY2" fmla="*/ 2405849 h 3362528"/>
              <a:gd name="connsiteX3" fmla="*/ 995439 w 1097815"/>
              <a:gd name="connsiteY3" fmla="*/ 3275860 h 3362528"/>
              <a:gd name="connsiteX4" fmla="*/ 1048705 w 1097815"/>
              <a:gd name="connsiteY4" fmla="*/ 3284738 h 336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815" h="3362528">
                <a:moveTo>
                  <a:pt x="737986" y="0"/>
                </a:moveTo>
                <a:cubicBezTo>
                  <a:pt x="450941" y="221202"/>
                  <a:pt x="163896" y="442404"/>
                  <a:pt x="63283" y="843379"/>
                </a:cubicBezTo>
                <a:cubicBezTo>
                  <a:pt x="-37330" y="1244354"/>
                  <a:pt x="-21054" y="2000436"/>
                  <a:pt x="134305" y="2405849"/>
                </a:cubicBezTo>
                <a:cubicBezTo>
                  <a:pt x="289664" y="2811262"/>
                  <a:pt x="843039" y="3129378"/>
                  <a:pt x="995439" y="3275860"/>
                </a:cubicBezTo>
                <a:cubicBezTo>
                  <a:pt x="1147839" y="3422342"/>
                  <a:pt x="1098272" y="3353540"/>
                  <a:pt x="1048705" y="328473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508512" y="6292642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33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985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8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8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2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2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2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2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8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8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8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2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94" y="133164"/>
            <a:ext cx="2503503" cy="18776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592497" y="133164"/>
            <a:ext cx="27935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Благоустройство парковой зоны прилегающей к улице Красной с №78 по №80, улицы Школьной №1 в станице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</a:rPr>
              <a:t>Кармалиновская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3592497" y="1855433"/>
            <a:ext cx="270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168" y="1362687"/>
            <a:ext cx="2157459" cy="2876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959876" y="2638861"/>
            <a:ext cx="3338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Ремонт участка автомобильной дороги общего пользования местного значения по улице 60 Лет Октября (от пересечения с улицей Советской до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пересечения с улицей Кубанской) в хуторе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</a:rPr>
              <a:t>Красночервоный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125592" y="4239299"/>
            <a:ext cx="3701804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7" y="4525999"/>
            <a:ext cx="2811263" cy="2108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750030" y="5238072"/>
            <a:ext cx="3543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Озеленение и благоустройство парковой зоны по улице Ленина села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Раздольное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3771808" y="6210145"/>
            <a:ext cx="35244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34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467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7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7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321" y="116765"/>
            <a:ext cx="2121948" cy="2829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28065" y="155800"/>
            <a:ext cx="4018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Ремонт асфальтовой дорожки по улице </a:t>
            </a:r>
            <a:r>
              <a:rPr lang="ru-RU" sz="1400" dirty="0" err="1">
                <a:solidFill>
                  <a:schemeClr val="bg2">
                    <a:lumMod val="50000"/>
                  </a:schemeClr>
                </a:solidFill>
              </a:rPr>
              <a:t>Жевтобрюхова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 с №1 до №161 в станице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Расшеватской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908657" y="1216240"/>
            <a:ext cx="3857071" cy="2663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30" y="1031165"/>
            <a:ext cx="1631938" cy="3626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223296" y="2266000"/>
            <a:ext cx="24650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Устройство тротуарной дорожки по ул. Комсомольской от №64 до №230 в поселке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</a:rPr>
              <a:t>Темижбекский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2002968" y="4234649"/>
            <a:ext cx="26853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597" y="3392503"/>
            <a:ext cx="2086437" cy="2781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7198034" y="3993309"/>
            <a:ext cx="237209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Ремонт автомобильной дороги по переулку Садовый, переулку Южный, переулку Новый поселка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Радуга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7279689" y="5877017"/>
            <a:ext cx="2387908" cy="88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35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299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4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4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9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9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9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2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2050" y="337779"/>
            <a:ext cx="102773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9570">
              <a:spcAft>
                <a:spcPts val="0"/>
              </a:spcAft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счет средств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местного бюджета,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физических и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юридических лиц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на территории городского округа реализовано 7 инициативных проектов в сумме </a:t>
            </a:r>
            <a:r>
              <a:rPr lang="ru-RU" sz="2000" dirty="0">
                <a:solidFill>
                  <a:srgbClr val="ED7D31"/>
                </a:solidFill>
                <a:ea typeface="Times New Roman" panose="02020603050405020304" pitchFamily="18" charset="0"/>
              </a:rPr>
              <a:t>13 670,31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тыс. рублей.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43" y="1315313"/>
            <a:ext cx="2015232" cy="2686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337786" y="131531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Монтаж уличного освещения по переулку Космонавтов, переулку Социалистический, улице Кирова, улице Школьная в селе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Раздольное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405850" y="2428041"/>
            <a:ext cx="57793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989" y="2388772"/>
            <a:ext cx="2711983" cy="19042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283989" y="316460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Обустройство спортивной игровой площадки по улице Мира в поселке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</a:rPr>
              <a:t>Крутобалковский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283989" y="4136994"/>
            <a:ext cx="6096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52" y="4278384"/>
            <a:ext cx="1913137" cy="25508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283989" y="498465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Ремонт асфальтовой дорожки по улице Калинина в станице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Расшеватской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283989" y="5881458"/>
            <a:ext cx="6096000" cy="8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861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4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4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022" y="84877"/>
            <a:ext cx="1861167" cy="2481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876366" y="55152"/>
            <a:ext cx="6445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Ремонт участков автомобильных дорог общего пользования местного значения по улице Школьная, улице Северная в поселке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Рассвет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710834" y="886149"/>
            <a:ext cx="6445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4" y="1499847"/>
            <a:ext cx="2888202" cy="2166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178206" y="1957162"/>
            <a:ext cx="5759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Укомплектование детской площадки и парковой зоны игровыми элементами и малыми архитектурными формами по улице Ветеранов в поселке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</a:rPr>
              <a:t>Краснозоринский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178205" y="2852702"/>
            <a:ext cx="561956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554" y="3174013"/>
            <a:ext cx="2843814" cy="2132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701989" y="378956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Устройство детского спортивно-игрового комплекса в парковой зоне по улице Степная в поселке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</a:rPr>
              <a:t>Присадовый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835153" y="4687410"/>
            <a:ext cx="548640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6" y="4876644"/>
            <a:ext cx="3364637" cy="1892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3556667" y="5686807"/>
            <a:ext cx="5381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Устройство детской игровой площадки по улице Заречной в поселке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Виноградный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3416423" y="6517519"/>
            <a:ext cx="6011662" cy="124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37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8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6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6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9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>
            <a:extLst>
              <a:ext uri="{FF2B5EF4-FFF2-40B4-BE49-F238E27FC236}">
                <a16:creationId xmlns:a16="http://schemas.microsoft.com/office/drawing/2014/main" id="{34253427-EFD1-6E43-AFAF-052371FB986E}"/>
              </a:ext>
            </a:extLst>
          </p:cNvPr>
          <p:cNvSpPr>
            <a:spLocks/>
          </p:cNvSpPr>
          <p:nvPr/>
        </p:nvSpPr>
        <p:spPr bwMode="auto">
          <a:xfrm>
            <a:off x="5481340" y="220535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zh-CN" sz="2000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id="{F8B45CE9-9445-1140-997E-16D8262D8437}"/>
              </a:ext>
            </a:extLst>
          </p:cNvPr>
          <p:cNvSpPr>
            <a:spLocks/>
          </p:cNvSpPr>
          <p:nvPr/>
        </p:nvSpPr>
        <p:spPr bwMode="auto">
          <a:xfrm>
            <a:off x="5068039" y="346771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zh-CN" sz="2400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id="{0F9AA6C4-8DF3-3A40-AF39-6C9D57957940}"/>
              </a:ext>
            </a:extLst>
          </p:cNvPr>
          <p:cNvSpPr>
            <a:spLocks/>
          </p:cNvSpPr>
          <p:nvPr/>
        </p:nvSpPr>
        <p:spPr bwMode="auto">
          <a:xfrm>
            <a:off x="4663726" y="4182005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zh-CN" sz="2400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id="{887C9421-1E38-E449-833B-544C7EC7AE5D}"/>
              </a:ext>
            </a:extLst>
          </p:cNvPr>
          <p:cNvSpPr>
            <a:spLocks/>
          </p:cNvSpPr>
          <p:nvPr/>
        </p:nvSpPr>
        <p:spPr bwMode="auto">
          <a:xfrm>
            <a:off x="5481339" y="3247589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Freeform 11">
            <a:extLst>
              <a:ext uri="{FF2B5EF4-FFF2-40B4-BE49-F238E27FC236}">
                <a16:creationId xmlns:a16="http://schemas.microsoft.com/office/drawing/2014/main" id="{4CE898C7-D520-A14C-9E71-37495CA9297B}"/>
              </a:ext>
            </a:extLst>
          </p:cNvPr>
          <p:cNvSpPr>
            <a:spLocks/>
          </p:cNvSpPr>
          <p:nvPr/>
        </p:nvSpPr>
        <p:spPr bwMode="auto">
          <a:xfrm>
            <a:off x="5068039" y="395738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Freeform 12">
            <a:extLst>
              <a:ext uri="{FF2B5EF4-FFF2-40B4-BE49-F238E27FC236}">
                <a16:creationId xmlns:a16="http://schemas.microsoft.com/office/drawing/2014/main" id="{3F59445E-C967-5147-82EA-D8A1BC3C5D23}"/>
              </a:ext>
            </a:extLst>
          </p:cNvPr>
          <p:cNvSpPr>
            <a:spLocks/>
          </p:cNvSpPr>
          <p:nvPr/>
        </p:nvSpPr>
        <p:spPr bwMode="auto">
          <a:xfrm>
            <a:off x="4663726" y="466718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1219" y="523220"/>
            <a:ext cx="4660250" cy="523220"/>
          </a:xfrm>
          <a:prstGeom prst="rect">
            <a:avLst/>
          </a:prstGeom>
          <a:noFill/>
          <a:effectLst>
            <a:softEdge rad="76200"/>
          </a:effectLst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>
                <a:ln w="0"/>
                <a:latin typeface="Segoe Print" panose="02000600000000000000" pitchFamily="2" charset="0"/>
                <a:cs typeface="Times New Roman" panose="02020603050405020304" pitchFamily="18" charset="0"/>
              </a:rPr>
              <a:t>Национальные проекты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41379" y="1976815"/>
            <a:ext cx="34223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Национальный проект </a:t>
            </a:r>
            <a:r>
              <a:rPr lang="ru-RU" sz="1400" b="1" dirty="0">
                <a:solidFill>
                  <a:srgbClr val="386C42"/>
                </a:solidFill>
                <a:cs typeface="Times New Roman" panose="02020603050405020304" pitchFamily="18" charset="0"/>
              </a:rPr>
              <a:t>«Образование»</a:t>
            </a:r>
            <a:r>
              <a:rPr lang="ru-RU" sz="1400" dirty="0">
                <a:solidFill>
                  <a:srgbClr val="386C42"/>
                </a:solidFill>
              </a:rPr>
              <a:t>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региональный проект «Патриотическое воспитание граждан Российской Федерации» на сумму </a:t>
            </a:r>
            <a:r>
              <a:rPr lang="ru-RU" sz="1400" b="1" dirty="0" smtClean="0">
                <a:solidFill>
                  <a:srgbClr val="ED7D31"/>
                </a:solidFill>
                <a:cs typeface="Times New Roman" panose="02020603050405020304" pitchFamily="18" charset="0"/>
              </a:rPr>
              <a:t>4 113,87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тыс. рублей.</a:t>
            </a:r>
            <a:endParaRPr lang="ru-RU" sz="14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4886" y="2087494"/>
            <a:ext cx="637662" cy="6389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285561" y="2561590"/>
            <a:ext cx="147626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7318579" y="3056394"/>
            <a:ext cx="37585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Национальный проект </a:t>
            </a:r>
            <a:r>
              <a:rPr lang="ru-RU" sz="1400" b="1" dirty="0">
                <a:solidFill>
                  <a:srgbClr val="386C42"/>
                </a:solidFill>
                <a:cs typeface="Times New Roman" panose="02020603050405020304" pitchFamily="18" charset="0"/>
              </a:rPr>
              <a:t>«</a:t>
            </a:r>
            <a:r>
              <a:rPr lang="ru-RU" sz="1400" b="1" dirty="0" smtClean="0">
                <a:solidFill>
                  <a:srgbClr val="386C42"/>
                </a:solidFill>
                <a:cs typeface="Times New Roman" panose="02020603050405020304" pitchFamily="18" charset="0"/>
              </a:rPr>
              <a:t>Образование»,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региональный проект </a:t>
            </a:r>
            <a:r>
              <a:rPr lang="ru-RU" sz="1400" b="1" dirty="0">
                <a:solidFill>
                  <a:srgbClr val="386C42"/>
                </a:solidFill>
                <a:cs typeface="Times New Roman" panose="02020603050405020304" pitchFamily="18" charset="0"/>
              </a:rPr>
              <a:t>«Успех каждого ребенка»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(МОУ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СОШ №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13)</a:t>
            </a:r>
            <a:endParaRPr lang="ru-RU" sz="14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 сумму </a:t>
            </a:r>
            <a:r>
              <a:rPr lang="ru-RU" sz="1400" b="1" dirty="0">
                <a:solidFill>
                  <a:srgbClr val="ED7D31"/>
                </a:solidFill>
                <a:cs typeface="Times New Roman" panose="02020603050405020304" pitchFamily="18" charset="0"/>
              </a:rPr>
              <a:t>1 </a:t>
            </a:r>
            <a:r>
              <a:rPr lang="ru-RU" sz="1400" b="1" dirty="0" smtClean="0">
                <a:solidFill>
                  <a:srgbClr val="ED7D31"/>
                </a:solidFill>
                <a:cs typeface="Times New Roman" panose="02020603050405020304" pitchFamily="18" charset="0"/>
              </a:rPr>
              <a:t>445,44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тыс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 рублей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Овал 8"/>
          <p:cNvSpPr/>
          <p:nvPr/>
        </p:nvSpPr>
        <p:spPr>
          <a:xfrm>
            <a:off x="11312828" y="3146366"/>
            <a:ext cx="804232" cy="773008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7094105" y="3712554"/>
            <a:ext cx="167532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377587" y="5456020"/>
            <a:ext cx="40668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Национальный проект </a:t>
            </a:r>
            <a:r>
              <a:rPr lang="ru-RU" sz="1400" b="1" dirty="0">
                <a:solidFill>
                  <a:srgbClr val="386C42"/>
                </a:solidFill>
                <a:cs typeface="Times New Roman" panose="02020603050405020304" pitchFamily="18" charset="0"/>
              </a:rPr>
              <a:t>«Демография»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и региональный проект </a:t>
            </a:r>
            <a:r>
              <a:rPr lang="ru-RU" sz="1400" b="1" dirty="0">
                <a:solidFill>
                  <a:srgbClr val="386C42"/>
                </a:solidFill>
                <a:cs typeface="Times New Roman" panose="02020603050405020304" pitchFamily="18" charset="0"/>
              </a:rPr>
              <a:t>«Финансовая поддержка семей при рождении детей»</a:t>
            </a:r>
          </a:p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 сумму </a:t>
            </a:r>
            <a:r>
              <a:rPr lang="ru-RU" sz="1400" b="1" dirty="0" smtClean="0">
                <a:solidFill>
                  <a:srgbClr val="ED7D31"/>
                </a:solidFill>
                <a:cs typeface="Times New Roman" panose="02020603050405020304" pitchFamily="18" charset="0"/>
              </a:rPr>
              <a:t>42 977,55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тыс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рублей.</a:t>
            </a:r>
            <a:endParaRPr lang="ru-RU" sz="14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8125" y="5578173"/>
            <a:ext cx="793215" cy="709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5023692" y="4667184"/>
            <a:ext cx="374573" cy="78883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554978" y="1400693"/>
            <a:ext cx="3956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ru-RU" sz="2400" b="1" dirty="0" smtClean="0">
                <a:latin typeface="+mj-lt"/>
                <a:cs typeface="Times New Roman" panose="02020603050405020304" pitchFamily="18" charset="0"/>
              </a:rPr>
              <a:t>Всего – </a:t>
            </a:r>
            <a:r>
              <a:rPr lang="ru-RU" sz="2400" b="1" dirty="0" smtClean="0">
                <a:solidFill>
                  <a:srgbClr val="ED7D31"/>
                </a:solidFill>
                <a:latin typeface="+mj-lt"/>
                <a:cs typeface="Times New Roman" panose="02020603050405020304" pitchFamily="18" charset="0"/>
              </a:rPr>
              <a:t>48 596,86 </a:t>
            </a:r>
            <a:r>
              <a:rPr lang="ru-RU" sz="2400" b="1" dirty="0" smtClean="0">
                <a:latin typeface="+mj-lt"/>
                <a:cs typeface="Times New Roman" panose="02020603050405020304" pitchFamily="18" charset="0"/>
              </a:rPr>
              <a:t>тыс. рублей</a:t>
            </a:r>
            <a:endParaRPr lang="ru-RU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766" y="5056661"/>
            <a:ext cx="1729492" cy="173118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38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275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4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4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4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4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4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4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29" grpId="0"/>
      <p:bldP spid="4" grpId="0"/>
      <p:bldP spid="5" grpId="0" animBg="1"/>
      <p:bldP spid="8" grpId="0"/>
      <p:bldP spid="9" grpId="0" animBg="1"/>
      <p:bldP spid="12" grpId="0"/>
      <p:bldP spid="13" grpId="0" animBg="1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7A90921-741C-466E-A355-90FFDCBCCEF3}"/>
              </a:ext>
            </a:extLst>
          </p:cNvPr>
          <p:cNvGrpSpPr>
            <a:grpSpLocks noChangeAspect="1"/>
          </p:cNvGrpSpPr>
          <p:nvPr/>
        </p:nvGrpSpPr>
        <p:grpSpPr>
          <a:xfrm>
            <a:off x="4015351" y="1152613"/>
            <a:ext cx="4161298" cy="4736592"/>
            <a:chOff x="4727848" y="2348880"/>
            <a:chExt cx="3095078" cy="3522969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D5D2959-37B4-4848-8AC5-F6939C9C7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215" y="4161134"/>
              <a:ext cx="2945318" cy="1710715"/>
            </a:xfrm>
            <a:custGeom>
              <a:avLst/>
              <a:gdLst>
                <a:gd name="connsiteX0" fmla="*/ 2940631 w 2945318"/>
                <a:gd name="connsiteY0" fmla="*/ 0 h 1710715"/>
                <a:gd name="connsiteX1" fmla="*/ 2942396 w 2945318"/>
                <a:gd name="connsiteY1" fmla="*/ 42194 h 1710715"/>
                <a:gd name="connsiteX2" fmla="*/ 2945318 w 2945318"/>
                <a:gd name="connsiteY2" fmla="*/ 110757 h 1710715"/>
                <a:gd name="connsiteX3" fmla="*/ 2939722 w 2945318"/>
                <a:gd name="connsiteY3" fmla="*/ 195484 h 1710715"/>
                <a:gd name="connsiteX4" fmla="*/ 2930592 w 2945318"/>
                <a:gd name="connsiteY4" fmla="*/ 296065 h 1710715"/>
                <a:gd name="connsiteX5" fmla="*/ 2912625 w 2945318"/>
                <a:gd name="connsiteY5" fmla="*/ 411266 h 1710715"/>
                <a:gd name="connsiteX6" fmla="*/ 2879932 w 2945318"/>
                <a:gd name="connsiteY6" fmla="*/ 536684 h 1710715"/>
                <a:gd name="connsiteX7" fmla="*/ 2769188 w 2945318"/>
                <a:gd name="connsiteY7" fmla="*/ 810243 h 1710715"/>
                <a:gd name="connsiteX8" fmla="*/ 2587462 w 2945318"/>
                <a:gd name="connsiteY8" fmla="*/ 1090496 h 1710715"/>
                <a:gd name="connsiteX9" fmla="*/ 2528556 w 2945318"/>
                <a:gd name="connsiteY9" fmla="*/ 1157080 h 1710715"/>
                <a:gd name="connsiteX10" fmla="*/ 2467588 w 2945318"/>
                <a:gd name="connsiteY10" fmla="*/ 1223664 h 1710715"/>
                <a:gd name="connsiteX11" fmla="*/ 2328569 w 2945318"/>
                <a:gd name="connsiteY11" fmla="*/ 1345735 h 1710715"/>
                <a:gd name="connsiteX12" fmla="*/ 2002227 w 2945318"/>
                <a:gd name="connsiteY12" fmla="*/ 1546897 h 1710715"/>
                <a:gd name="connsiteX13" fmla="*/ 1914162 w 2945318"/>
                <a:gd name="connsiteY13" fmla="*/ 1587587 h 1710715"/>
                <a:gd name="connsiteX14" fmla="*/ 1821679 w 2945318"/>
                <a:gd name="connsiteY14" fmla="*/ 1619118 h 1710715"/>
                <a:gd name="connsiteX15" fmla="*/ 1625227 w 2945318"/>
                <a:gd name="connsiteY15" fmla="*/ 1672315 h 1710715"/>
                <a:gd name="connsiteX16" fmla="*/ 1574273 w 2945318"/>
                <a:gd name="connsiteY16" fmla="*/ 1683588 h 1710715"/>
                <a:gd name="connsiteX17" fmla="*/ 1531271 w 2945318"/>
                <a:gd name="connsiteY17" fmla="*/ 1689225 h 1710715"/>
                <a:gd name="connsiteX18" fmla="*/ 1447919 w 2945318"/>
                <a:gd name="connsiteY18" fmla="*/ 1701732 h 1710715"/>
                <a:gd name="connsiteX19" fmla="*/ 1426418 w 2945318"/>
                <a:gd name="connsiteY19" fmla="*/ 1705078 h 1710715"/>
                <a:gd name="connsiteX20" fmla="*/ 1421705 w 2945318"/>
                <a:gd name="connsiteY20" fmla="*/ 1705078 h 1710715"/>
                <a:gd name="connsiteX21" fmla="*/ 1419643 w 2945318"/>
                <a:gd name="connsiteY21" fmla="*/ 1706135 h 1710715"/>
                <a:gd name="connsiteX22" fmla="*/ 1417287 w 2945318"/>
                <a:gd name="connsiteY22" fmla="*/ 1706135 h 1710715"/>
                <a:gd name="connsiteX23" fmla="*/ 1404917 w 2945318"/>
                <a:gd name="connsiteY23" fmla="*/ 1706135 h 1710715"/>
                <a:gd name="connsiteX24" fmla="*/ 1393725 w 2945318"/>
                <a:gd name="connsiteY24" fmla="*/ 1706135 h 1710715"/>
                <a:gd name="connsiteX25" fmla="*/ 1345127 w 2945318"/>
                <a:gd name="connsiteY25" fmla="*/ 1708425 h 1710715"/>
                <a:gd name="connsiteX26" fmla="*/ 1250288 w 2945318"/>
                <a:gd name="connsiteY26" fmla="*/ 1710715 h 1710715"/>
                <a:gd name="connsiteX27" fmla="*/ 886541 w 2945318"/>
                <a:gd name="connsiteY27" fmla="*/ 1670025 h 1710715"/>
                <a:gd name="connsiteX28" fmla="*/ 721603 w 2945318"/>
                <a:gd name="connsiteY28" fmla="*/ 1624931 h 1710715"/>
                <a:gd name="connsiteX29" fmla="*/ 642669 w 2945318"/>
                <a:gd name="connsiteY29" fmla="*/ 1599918 h 1710715"/>
                <a:gd name="connsiteX30" fmla="*/ 569330 w 2945318"/>
                <a:gd name="connsiteY30" fmla="*/ 1568387 h 1710715"/>
                <a:gd name="connsiteX31" fmla="*/ 499232 w 2945318"/>
                <a:gd name="connsiteY31" fmla="*/ 1537913 h 1710715"/>
                <a:gd name="connsiteX32" fmla="*/ 433551 w 2945318"/>
                <a:gd name="connsiteY32" fmla="*/ 1506207 h 1710715"/>
                <a:gd name="connsiteX33" fmla="*/ 316327 w 2945318"/>
                <a:gd name="connsiteY33" fmla="*/ 1438389 h 1710715"/>
                <a:gd name="connsiteX34" fmla="*/ 262134 w 2945318"/>
                <a:gd name="connsiteY34" fmla="*/ 1402279 h 1710715"/>
                <a:gd name="connsiteX35" fmla="*/ 211180 w 2945318"/>
                <a:gd name="connsiteY35" fmla="*/ 1366168 h 1710715"/>
                <a:gd name="connsiteX36" fmla="*/ 121936 w 2945318"/>
                <a:gd name="connsiteY36" fmla="*/ 1298351 h 1710715"/>
                <a:gd name="connsiteX37" fmla="*/ 0 w 2945318"/>
                <a:gd name="connsiteY37" fmla="*/ 1194423 h 1710715"/>
                <a:gd name="connsiteX38" fmla="*/ 472697 w 2945318"/>
                <a:gd name="connsiteY38" fmla="*/ 738614 h 1710715"/>
                <a:gd name="connsiteX39" fmla="*/ 505903 w 2945318"/>
                <a:gd name="connsiteY39" fmla="*/ 783020 h 1710715"/>
                <a:gd name="connsiteX40" fmla="*/ 1568400 w 2945318"/>
                <a:gd name="connsiteY40" fmla="*/ 1284090 h 1710715"/>
                <a:gd name="connsiteX41" fmla="*/ 2938209 w 2945318"/>
                <a:gd name="connsiteY41" fmla="*/ 47954 h 171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45318" h="1710715">
                  <a:moveTo>
                    <a:pt x="2940631" y="0"/>
                  </a:moveTo>
                  <a:lnTo>
                    <a:pt x="2942396" y="42194"/>
                  </a:lnTo>
                  <a:cubicBezTo>
                    <a:pt x="2943238" y="62151"/>
                    <a:pt x="2944214" y="85083"/>
                    <a:pt x="2945318" y="110757"/>
                  </a:cubicBezTo>
                  <a:cubicBezTo>
                    <a:pt x="2944140" y="135594"/>
                    <a:pt x="2941784" y="165010"/>
                    <a:pt x="2939722" y="195484"/>
                  </a:cubicBezTo>
                  <a:cubicBezTo>
                    <a:pt x="2937366" y="227191"/>
                    <a:pt x="2938544" y="261011"/>
                    <a:pt x="2930592" y="296065"/>
                  </a:cubicBezTo>
                  <a:cubicBezTo>
                    <a:pt x="2924995" y="332176"/>
                    <a:pt x="2918221" y="370752"/>
                    <a:pt x="2912625" y="411266"/>
                  </a:cubicBezTo>
                  <a:cubicBezTo>
                    <a:pt x="2902316" y="450900"/>
                    <a:pt x="2891124" y="492647"/>
                    <a:pt x="2879932" y="536684"/>
                  </a:cubicBezTo>
                  <a:cubicBezTo>
                    <a:pt x="2852835" y="622645"/>
                    <a:pt x="2817786" y="717589"/>
                    <a:pt x="2769188" y="810243"/>
                  </a:cubicBezTo>
                  <a:cubicBezTo>
                    <a:pt x="2721768" y="905187"/>
                    <a:pt x="2659622" y="998898"/>
                    <a:pt x="2587462" y="1090496"/>
                  </a:cubicBezTo>
                  <a:cubicBezTo>
                    <a:pt x="2569201" y="1114100"/>
                    <a:pt x="2548878" y="1134533"/>
                    <a:pt x="2528556" y="1157080"/>
                  </a:cubicBezTo>
                  <a:cubicBezTo>
                    <a:pt x="2508233" y="1178570"/>
                    <a:pt x="2487910" y="1201117"/>
                    <a:pt x="2467588" y="1223664"/>
                  </a:cubicBezTo>
                  <a:cubicBezTo>
                    <a:pt x="2422524" y="1264354"/>
                    <a:pt x="2377166" y="1306278"/>
                    <a:pt x="2328569" y="1345735"/>
                  </a:cubicBezTo>
                  <a:cubicBezTo>
                    <a:pt x="2229311" y="1421479"/>
                    <a:pt x="2120924" y="1493700"/>
                    <a:pt x="2002227" y="1546897"/>
                  </a:cubicBezTo>
                  <a:lnTo>
                    <a:pt x="1914162" y="1587587"/>
                  </a:lnTo>
                  <a:lnTo>
                    <a:pt x="1821679" y="1619118"/>
                  </a:lnTo>
                  <a:cubicBezTo>
                    <a:pt x="1761889" y="1642898"/>
                    <a:pt x="1691791" y="1657694"/>
                    <a:pt x="1625227" y="1672315"/>
                  </a:cubicBezTo>
                  <a:lnTo>
                    <a:pt x="1574273" y="1683588"/>
                  </a:lnTo>
                  <a:lnTo>
                    <a:pt x="1531271" y="1689225"/>
                  </a:lnTo>
                  <a:cubicBezTo>
                    <a:pt x="1503290" y="1693805"/>
                    <a:pt x="1476194" y="1697152"/>
                    <a:pt x="1447919" y="1701732"/>
                  </a:cubicBezTo>
                  <a:cubicBezTo>
                    <a:pt x="1440850" y="1702788"/>
                    <a:pt x="1433486" y="1704022"/>
                    <a:pt x="1426418" y="1705078"/>
                  </a:cubicBezTo>
                  <a:lnTo>
                    <a:pt x="1421705" y="1705078"/>
                  </a:lnTo>
                  <a:cubicBezTo>
                    <a:pt x="1421116" y="1705431"/>
                    <a:pt x="1420233" y="1705783"/>
                    <a:pt x="1419643" y="1706135"/>
                  </a:cubicBezTo>
                  <a:lnTo>
                    <a:pt x="1417287" y="1706135"/>
                  </a:lnTo>
                  <a:lnTo>
                    <a:pt x="1404917" y="1706135"/>
                  </a:lnTo>
                  <a:lnTo>
                    <a:pt x="1393725" y="1706135"/>
                  </a:lnTo>
                  <a:lnTo>
                    <a:pt x="1345127" y="1708425"/>
                  </a:lnTo>
                  <a:cubicBezTo>
                    <a:pt x="1313317" y="1708425"/>
                    <a:pt x="1281803" y="1709658"/>
                    <a:pt x="1250288" y="1710715"/>
                  </a:cubicBezTo>
                  <a:cubicBezTo>
                    <a:pt x="1124817" y="1708425"/>
                    <a:pt x="1001703" y="1696095"/>
                    <a:pt x="886541" y="1670025"/>
                  </a:cubicBezTo>
                  <a:cubicBezTo>
                    <a:pt x="828813" y="1659808"/>
                    <a:pt x="774619" y="1641841"/>
                    <a:pt x="721603" y="1624931"/>
                  </a:cubicBezTo>
                  <a:cubicBezTo>
                    <a:pt x="694506" y="1617004"/>
                    <a:pt x="668587" y="1607844"/>
                    <a:pt x="642669" y="1599918"/>
                  </a:cubicBezTo>
                  <a:cubicBezTo>
                    <a:pt x="617633" y="1589877"/>
                    <a:pt x="594071" y="1578604"/>
                    <a:pt x="569330" y="1568387"/>
                  </a:cubicBezTo>
                  <a:cubicBezTo>
                    <a:pt x="545473" y="1558170"/>
                    <a:pt x="522794" y="1547954"/>
                    <a:pt x="499232" y="1537913"/>
                  </a:cubicBezTo>
                  <a:cubicBezTo>
                    <a:pt x="476553" y="1528754"/>
                    <a:pt x="453874" y="1517480"/>
                    <a:pt x="433551" y="1506207"/>
                  </a:cubicBezTo>
                  <a:lnTo>
                    <a:pt x="316327" y="1438389"/>
                  </a:lnTo>
                  <a:cubicBezTo>
                    <a:pt x="298066" y="1428173"/>
                    <a:pt x="278922" y="1415842"/>
                    <a:pt x="262134" y="1402279"/>
                  </a:cubicBezTo>
                  <a:cubicBezTo>
                    <a:pt x="243873" y="1389772"/>
                    <a:pt x="227084" y="1377442"/>
                    <a:pt x="211180" y="1366168"/>
                  </a:cubicBezTo>
                  <a:lnTo>
                    <a:pt x="121936" y="1298351"/>
                  </a:lnTo>
                  <a:cubicBezTo>
                    <a:pt x="45064" y="1231591"/>
                    <a:pt x="0" y="1194423"/>
                    <a:pt x="0" y="1194423"/>
                  </a:cubicBezTo>
                  <a:lnTo>
                    <a:pt x="472697" y="738614"/>
                  </a:lnTo>
                  <a:lnTo>
                    <a:pt x="505903" y="783020"/>
                  </a:lnTo>
                  <a:cubicBezTo>
                    <a:pt x="758450" y="1089036"/>
                    <a:pt x="1140647" y="1284090"/>
                    <a:pt x="1568400" y="1284090"/>
                  </a:cubicBezTo>
                  <a:cubicBezTo>
                    <a:pt x="2281323" y="1284090"/>
                    <a:pt x="2867697" y="742274"/>
                    <a:pt x="2938209" y="479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Freeform 170">
              <a:extLst>
                <a:ext uri="{FF2B5EF4-FFF2-40B4-BE49-F238E27FC236}">
                  <a16:creationId xmlns:a16="http://schemas.microsoft.com/office/drawing/2014/main" id="{4B74DEA1-D42B-463C-8F86-D6C04BA7A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848" y="4409886"/>
              <a:ext cx="955623" cy="1091124"/>
            </a:xfrm>
            <a:custGeom>
              <a:avLst/>
              <a:gdLst>
                <a:gd name="T0" fmla="*/ 0 w 134"/>
                <a:gd name="T1" fmla="*/ 153 h 153"/>
                <a:gd name="T2" fmla="*/ 4 w 134"/>
                <a:gd name="T3" fmla="*/ 0 h 153"/>
                <a:gd name="T4" fmla="*/ 134 w 134"/>
                <a:gd name="T5" fmla="*/ 80 h 153"/>
                <a:gd name="T6" fmla="*/ 0 w 134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3">
                  <a:moveTo>
                    <a:pt x="0" y="153"/>
                  </a:moveTo>
                  <a:lnTo>
                    <a:pt x="4" y="0"/>
                  </a:lnTo>
                  <a:lnTo>
                    <a:pt x="134" y="8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CBB3290-9B61-44BE-B49B-13C3E7456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240" y="2348880"/>
              <a:ext cx="2952448" cy="1734565"/>
            </a:xfrm>
            <a:custGeom>
              <a:avLst/>
              <a:gdLst>
                <a:gd name="connsiteX0" fmla="*/ 1697148 w 2952448"/>
                <a:gd name="connsiteY0" fmla="*/ 0 h 1734565"/>
                <a:gd name="connsiteX1" fmla="*/ 2063088 w 2952448"/>
                <a:gd name="connsiteY1" fmla="*/ 40676 h 1734565"/>
                <a:gd name="connsiteX2" fmla="*/ 2229631 w 2952448"/>
                <a:gd name="connsiteY2" fmla="*/ 85871 h 1734565"/>
                <a:gd name="connsiteX3" fmla="*/ 2307804 w 2952448"/>
                <a:gd name="connsiteY3" fmla="*/ 110729 h 1734565"/>
                <a:gd name="connsiteX4" fmla="*/ 2381445 w 2952448"/>
                <a:gd name="connsiteY4" fmla="*/ 141235 h 1734565"/>
                <a:gd name="connsiteX5" fmla="*/ 2451688 w 2952448"/>
                <a:gd name="connsiteY5" fmla="*/ 171742 h 1734565"/>
                <a:gd name="connsiteX6" fmla="*/ 2517398 w 2952448"/>
                <a:gd name="connsiteY6" fmla="*/ 204509 h 1734565"/>
                <a:gd name="connsiteX7" fmla="*/ 2636357 w 2952448"/>
                <a:gd name="connsiteY7" fmla="*/ 271172 h 1734565"/>
                <a:gd name="connsiteX8" fmla="*/ 2690738 w 2952448"/>
                <a:gd name="connsiteY8" fmla="*/ 307328 h 1734565"/>
                <a:gd name="connsiteX9" fmla="*/ 2741721 w 2952448"/>
                <a:gd name="connsiteY9" fmla="*/ 343484 h 1734565"/>
                <a:gd name="connsiteX10" fmla="*/ 2831223 w 2952448"/>
                <a:gd name="connsiteY10" fmla="*/ 411277 h 1734565"/>
                <a:gd name="connsiteX11" fmla="*/ 2952448 w 2952448"/>
                <a:gd name="connsiteY11" fmla="*/ 515227 h 1734565"/>
                <a:gd name="connsiteX12" fmla="*/ 2474618 w 2952448"/>
                <a:gd name="connsiteY12" fmla="*/ 977654 h 1734565"/>
                <a:gd name="connsiteX13" fmla="*/ 2441315 w 2952448"/>
                <a:gd name="connsiteY13" fmla="*/ 933118 h 1734565"/>
                <a:gd name="connsiteX14" fmla="*/ 1378818 w 2952448"/>
                <a:gd name="connsiteY14" fmla="*/ 432048 h 1734565"/>
                <a:gd name="connsiteX15" fmla="*/ 9009 w 2952448"/>
                <a:gd name="connsiteY15" fmla="*/ 1668184 h 1734565"/>
                <a:gd name="connsiteX16" fmla="*/ 5657 w 2952448"/>
                <a:gd name="connsiteY16" fmla="*/ 1734565 h 1734565"/>
                <a:gd name="connsiteX17" fmla="*/ 0 w 2952448"/>
                <a:gd name="connsiteY17" fmla="*/ 1601044 h 1734565"/>
                <a:gd name="connsiteX18" fmla="*/ 4532 w 2952448"/>
                <a:gd name="connsiteY18" fmla="*/ 1515173 h 1734565"/>
                <a:gd name="connsiteX19" fmla="*/ 14729 w 2952448"/>
                <a:gd name="connsiteY19" fmla="*/ 1414613 h 1734565"/>
                <a:gd name="connsiteX20" fmla="*/ 32856 w 2952448"/>
                <a:gd name="connsiteY20" fmla="*/ 1300495 h 1734565"/>
                <a:gd name="connsiteX21" fmla="*/ 65711 w 2952448"/>
                <a:gd name="connsiteY21" fmla="*/ 1175078 h 1734565"/>
                <a:gd name="connsiteX22" fmla="*/ 176739 w 2952448"/>
                <a:gd name="connsiteY22" fmla="*/ 901646 h 1734565"/>
                <a:gd name="connsiteX23" fmla="*/ 359143 w 2952448"/>
                <a:gd name="connsiteY23" fmla="*/ 621436 h 1734565"/>
                <a:gd name="connsiteX24" fmla="*/ 416923 w 2952448"/>
                <a:gd name="connsiteY24" fmla="*/ 554773 h 1734565"/>
                <a:gd name="connsiteX25" fmla="*/ 479235 w 2952448"/>
                <a:gd name="connsiteY25" fmla="*/ 488109 h 1734565"/>
                <a:gd name="connsiteX26" fmla="*/ 618587 w 2952448"/>
                <a:gd name="connsiteY26" fmla="*/ 364952 h 1734565"/>
                <a:gd name="connsiteX27" fmla="*/ 944874 w 2952448"/>
                <a:gd name="connsiteY27" fmla="*/ 164963 h 1734565"/>
                <a:gd name="connsiteX28" fmla="*/ 1033244 w 2952448"/>
                <a:gd name="connsiteY28" fmla="*/ 124287 h 1734565"/>
                <a:gd name="connsiteX29" fmla="*/ 1126145 w 2952448"/>
                <a:gd name="connsiteY29" fmla="*/ 91521 h 1734565"/>
                <a:gd name="connsiteX30" fmla="*/ 1322144 w 2952448"/>
                <a:gd name="connsiteY30" fmla="*/ 38416 h 1734565"/>
                <a:gd name="connsiteX31" fmla="*/ 1373126 w 2952448"/>
                <a:gd name="connsiteY31" fmla="*/ 28247 h 1734565"/>
                <a:gd name="connsiteX32" fmla="*/ 1416178 w 2952448"/>
                <a:gd name="connsiteY32" fmla="*/ 21468 h 1734565"/>
                <a:gd name="connsiteX33" fmla="*/ 1500016 w 2952448"/>
                <a:gd name="connsiteY33" fmla="*/ 9039 h 1734565"/>
                <a:gd name="connsiteX34" fmla="*/ 1520409 w 2952448"/>
                <a:gd name="connsiteY34" fmla="*/ 6779 h 1734565"/>
                <a:gd name="connsiteX35" fmla="*/ 1531738 w 2952448"/>
                <a:gd name="connsiteY35" fmla="*/ 4520 h 1734565"/>
                <a:gd name="connsiteX36" fmla="*/ 1554397 w 2952448"/>
                <a:gd name="connsiteY36" fmla="*/ 4520 h 1734565"/>
                <a:gd name="connsiteX37" fmla="*/ 1601981 w 2952448"/>
                <a:gd name="connsiteY37" fmla="*/ 2260 h 1734565"/>
                <a:gd name="connsiteX38" fmla="*/ 1697148 w 2952448"/>
                <a:gd name="connsiteY38" fmla="*/ 0 h 1734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52448" h="1734565">
                  <a:moveTo>
                    <a:pt x="1697148" y="0"/>
                  </a:moveTo>
                  <a:cubicBezTo>
                    <a:pt x="1825170" y="2260"/>
                    <a:pt x="1948661" y="14689"/>
                    <a:pt x="2063088" y="40676"/>
                  </a:cubicBezTo>
                  <a:cubicBezTo>
                    <a:pt x="2122001" y="50845"/>
                    <a:pt x="2176383" y="68923"/>
                    <a:pt x="2229631" y="85871"/>
                  </a:cubicBezTo>
                  <a:cubicBezTo>
                    <a:pt x="2255689" y="93780"/>
                    <a:pt x="2282879" y="101690"/>
                    <a:pt x="2307804" y="110729"/>
                  </a:cubicBezTo>
                  <a:cubicBezTo>
                    <a:pt x="2333862" y="119768"/>
                    <a:pt x="2357653" y="131067"/>
                    <a:pt x="2381445" y="141235"/>
                  </a:cubicBezTo>
                  <a:cubicBezTo>
                    <a:pt x="2405237" y="151404"/>
                    <a:pt x="2429029" y="161573"/>
                    <a:pt x="2451688" y="171742"/>
                  </a:cubicBezTo>
                  <a:cubicBezTo>
                    <a:pt x="2475479" y="181911"/>
                    <a:pt x="2497005" y="192080"/>
                    <a:pt x="2517398" y="204509"/>
                  </a:cubicBezTo>
                  <a:cubicBezTo>
                    <a:pt x="2559317" y="228236"/>
                    <a:pt x="2598970" y="250834"/>
                    <a:pt x="2636357" y="271172"/>
                  </a:cubicBezTo>
                  <a:cubicBezTo>
                    <a:pt x="2654484" y="281341"/>
                    <a:pt x="2672611" y="293770"/>
                    <a:pt x="2690738" y="307328"/>
                  </a:cubicBezTo>
                  <a:cubicBezTo>
                    <a:pt x="2707733" y="319757"/>
                    <a:pt x="2724727" y="332186"/>
                    <a:pt x="2741721" y="343484"/>
                  </a:cubicBezTo>
                  <a:cubicBezTo>
                    <a:pt x="2773443" y="368342"/>
                    <a:pt x="2804033" y="390940"/>
                    <a:pt x="2831223" y="411277"/>
                  </a:cubicBezTo>
                  <a:cubicBezTo>
                    <a:pt x="2908263" y="476811"/>
                    <a:pt x="2952448" y="515227"/>
                    <a:pt x="2952448" y="515227"/>
                  </a:cubicBezTo>
                  <a:lnTo>
                    <a:pt x="2474618" y="977654"/>
                  </a:lnTo>
                  <a:lnTo>
                    <a:pt x="2441315" y="933118"/>
                  </a:lnTo>
                  <a:cubicBezTo>
                    <a:pt x="2188768" y="627102"/>
                    <a:pt x="1806572" y="432048"/>
                    <a:pt x="1378818" y="432048"/>
                  </a:cubicBezTo>
                  <a:cubicBezTo>
                    <a:pt x="665895" y="432048"/>
                    <a:pt x="79521" y="973865"/>
                    <a:pt x="9009" y="1668184"/>
                  </a:cubicBezTo>
                  <a:lnTo>
                    <a:pt x="5657" y="1734565"/>
                  </a:lnTo>
                  <a:lnTo>
                    <a:pt x="0" y="1601044"/>
                  </a:lnTo>
                  <a:cubicBezTo>
                    <a:pt x="1133" y="1575057"/>
                    <a:pt x="3399" y="1546809"/>
                    <a:pt x="4532" y="1515173"/>
                  </a:cubicBezTo>
                  <a:cubicBezTo>
                    <a:pt x="7931" y="1484666"/>
                    <a:pt x="6798" y="1449640"/>
                    <a:pt x="14729" y="1414613"/>
                  </a:cubicBezTo>
                  <a:cubicBezTo>
                    <a:pt x="20393" y="1378457"/>
                    <a:pt x="26058" y="1340041"/>
                    <a:pt x="32856" y="1300495"/>
                  </a:cubicBezTo>
                  <a:cubicBezTo>
                    <a:pt x="41919" y="1259819"/>
                    <a:pt x="54381" y="1219144"/>
                    <a:pt x="65711" y="1175078"/>
                  </a:cubicBezTo>
                  <a:cubicBezTo>
                    <a:pt x="92902" y="1088077"/>
                    <a:pt x="126890" y="995427"/>
                    <a:pt x="176739" y="901646"/>
                  </a:cubicBezTo>
                  <a:cubicBezTo>
                    <a:pt x="224323" y="807866"/>
                    <a:pt x="285502" y="714086"/>
                    <a:pt x="359143" y="621436"/>
                  </a:cubicBezTo>
                  <a:cubicBezTo>
                    <a:pt x="376137" y="597708"/>
                    <a:pt x="397663" y="576240"/>
                    <a:pt x="416923" y="554773"/>
                  </a:cubicBezTo>
                  <a:cubicBezTo>
                    <a:pt x="437316" y="532175"/>
                    <a:pt x="458842" y="510707"/>
                    <a:pt x="479235" y="488109"/>
                  </a:cubicBezTo>
                  <a:cubicBezTo>
                    <a:pt x="523420" y="447434"/>
                    <a:pt x="569870" y="404498"/>
                    <a:pt x="618587" y="364952"/>
                  </a:cubicBezTo>
                  <a:cubicBezTo>
                    <a:pt x="718286" y="290380"/>
                    <a:pt x="825915" y="218067"/>
                    <a:pt x="944874" y="164963"/>
                  </a:cubicBezTo>
                  <a:lnTo>
                    <a:pt x="1033244" y="124287"/>
                  </a:lnTo>
                  <a:lnTo>
                    <a:pt x="1126145" y="91521"/>
                  </a:lnTo>
                  <a:cubicBezTo>
                    <a:pt x="1186191" y="68923"/>
                    <a:pt x="1254167" y="54234"/>
                    <a:pt x="1322144" y="38416"/>
                  </a:cubicBezTo>
                  <a:lnTo>
                    <a:pt x="1373126" y="28247"/>
                  </a:lnTo>
                  <a:lnTo>
                    <a:pt x="1416178" y="21468"/>
                  </a:lnTo>
                  <a:cubicBezTo>
                    <a:pt x="1444502" y="16948"/>
                    <a:pt x="1471692" y="13559"/>
                    <a:pt x="1500016" y="9039"/>
                  </a:cubicBezTo>
                  <a:lnTo>
                    <a:pt x="1520409" y="6779"/>
                  </a:lnTo>
                  <a:lnTo>
                    <a:pt x="1531738" y="4520"/>
                  </a:lnTo>
                  <a:lnTo>
                    <a:pt x="1554397" y="4520"/>
                  </a:lnTo>
                  <a:lnTo>
                    <a:pt x="1601981" y="2260"/>
                  </a:lnTo>
                  <a:cubicBezTo>
                    <a:pt x="1634836" y="2260"/>
                    <a:pt x="1666559" y="1130"/>
                    <a:pt x="16971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172">
              <a:extLst>
                <a:ext uri="{FF2B5EF4-FFF2-40B4-BE49-F238E27FC236}">
                  <a16:creationId xmlns:a16="http://schemas.microsoft.com/office/drawing/2014/main" id="{1A33582F-4B64-44DE-B850-598B2CAD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303" y="2719719"/>
              <a:ext cx="955623" cy="1083990"/>
            </a:xfrm>
            <a:custGeom>
              <a:avLst/>
              <a:gdLst>
                <a:gd name="T0" fmla="*/ 134 w 134"/>
                <a:gd name="T1" fmla="*/ 0 h 152"/>
                <a:gd name="T2" fmla="*/ 130 w 134"/>
                <a:gd name="T3" fmla="*/ 152 h 152"/>
                <a:gd name="T4" fmla="*/ 0 w 134"/>
                <a:gd name="T5" fmla="*/ 73 h 152"/>
                <a:gd name="T6" fmla="*/ 134 w 134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2">
                  <a:moveTo>
                    <a:pt x="134" y="0"/>
                  </a:moveTo>
                  <a:lnTo>
                    <a:pt x="130" y="152"/>
                  </a:lnTo>
                  <a:lnTo>
                    <a:pt x="0" y="7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625C95BD-181E-46F3-907E-99B4DE29F203}"/>
              </a:ext>
            </a:extLst>
          </p:cNvPr>
          <p:cNvSpPr/>
          <p:nvPr/>
        </p:nvSpPr>
        <p:spPr>
          <a:xfrm>
            <a:off x="463389" y="2214083"/>
            <a:ext cx="2876936" cy="415498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Согласно распоряжений администрации Новоалександровского городского округа Ставропольского края из резервного фонда выделено </a:t>
            </a:r>
            <a:r>
              <a:rPr lang="ru-RU" sz="2400" dirty="0">
                <a:solidFill>
                  <a:srgbClr val="ED7D31"/>
                </a:solidFill>
                <a:ea typeface="Times New Roman" panose="02020603050405020304" pitchFamily="18" charset="0"/>
              </a:rPr>
              <a:t>13 </a:t>
            </a:r>
            <a:r>
              <a:rPr lang="ru-RU" sz="2400" dirty="0" smtClean="0">
                <a:solidFill>
                  <a:srgbClr val="ED7D31"/>
                </a:solidFill>
                <a:ea typeface="Times New Roman" panose="02020603050405020304" pitchFamily="18" charset="0"/>
              </a:rPr>
              <a:t>648,29 тыс.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</a:rPr>
              <a:t>рублей.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4F7AEA1-7150-4EDB-90E6-509E957F911F}"/>
              </a:ext>
            </a:extLst>
          </p:cNvPr>
          <p:cNvGrpSpPr/>
          <p:nvPr/>
        </p:nvGrpSpPr>
        <p:grpSpPr>
          <a:xfrm>
            <a:off x="9029178" y="1803534"/>
            <a:ext cx="2798534" cy="2677656"/>
            <a:chOff x="407369" y="2128605"/>
            <a:chExt cx="3024387" cy="267765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DBDA351-169E-460C-85C3-788DE5BFAF57}"/>
                </a:ext>
              </a:extLst>
            </p:cNvPr>
            <p:cNvSpPr/>
            <p:nvPr/>
          </p:nvSpPr>
          <p:spPr>
            <a:xfrm>
              <a:off x="552442" y="2128605"/>
              <a:ext cx="2879314" cy="267765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ea typeface="Times New Roman" panose="02020603050405020304" pitchFamily="18" charset="0"/>
                </a:rPr>
                <a:t>Остаток средств резервного фонда администрации на </a:t>
              </a:r>
              <a:r>
                <a:rPr lang="ru-RU" sz="2400" dirty="0">
                  <a:solidFill>
                    <a:srgbClr val="386C42"/>
                  </a:solidFill>
                  <a:ea typeface="Times New Roman" panose="02020603050405020304" pitchFamily="18" charset="0"/>
                </a:rPr>
                <a:t>31.12.2023</a:t>
              </a: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ea typeface="Times New Roman" panose="02020603050405020304" pitchFamily="18" charset="0"/>
                </a:rPr>
                <a:t> года составил </a:t>
              </a:r>
              <a:r>
                <a:rPr lang="ru-RU" sz="2400" dirty="0">
                  <a:solidFill>
                    <a:srgbClr val="ED7D31"/>
                  </a:solidFill>
                  <a:ea typeface="Times New Roman" panose="02020603050405020304" pitchFamily="18" charset="0"/>
                </a:rPr>
                <a:t>17 </a:t>
              </a:r>
              <a:r>
                <a:rPr lang="ru-RU" sz="2400" dirty="0" smtClean="0">
                  <a:solidFill>
                    <a:srgbClr val="ED7D31"/>
                  </a:solidFill>
                  <a:ea typeface="Times New Roman" panose="02020603050405020304" pitchFamily="18" charset="0"/>
                </a:rPr>
                <a:t>812,15 тыс. </a:t>
              </a: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ea typeface="Times New Roman" panose="02020603050405020304" pitchFamily="18" charset="0"/>
                </a:rPr>
                <a:t>рублей.</a:t>
              </a:r>
            </a:p>
            <a:p>
              <a:pPr algn="r"/>
              <a:endParaRPr 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C29C11-049F-4AF3-AA07-6EA9BA01E5E0}"/>
                </a:ext>
              </a:extLst>
            </p:cNvPr>
            <p:cNvSpPr/>
            <p:nvPr/>
          </p:nvSpPr>
          <p:spPr>
            <a:xfrm>
              <a:off x="407369" y="2273829"/>
              <a:ext cx="28793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endParaRPr lang="en-US" sz="1400" dirty="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6C4A1EE-2E41-443C-838F-CCB7260611E6}"/>
              </a:ext>
            </a:extLst>
          </p:cNvPr>
          <p:cNvSpPr/>
          <p:nvPr/>
        </p:nvSpPr>
        <p:spPr>
          <a:xfrm>
            <a:off x="5253788" y="2676290"/>
            <a:ext cx="199616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Резервный фонд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199018" y="421256"/>
            <a:ext cx="6210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Резервный фонд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23" name="组合 217">
            <a:extLst>
              <a:ext uri="{FF2B5EF4-FFF2-40B4-BE49-F238E27FC236}">
                <a16:creationId xmlns:a16="http://schemas.microsoft.com/office/drawing/2014/main" id="{19BFEA33-3637-42BB-92B0-FF6C03B4A499}"/>
              </a:ext>
            </a:extLst>
          </p:cNvPr>
          <p:cNvGrpSpPr/>
          <p:nvPr/>
        </p:nvGrpSpPr>
        <p:grpSpPr>
          <a:xfrm>
            <a:off x="810344" y="1369875"/>
            <a:ext cx="948913" cy="948789"/>
            <a:chOff x="2541553" y="4005858"/>
            <a:chExt cx="948790" cy="948790"/>
          </a:xfrm>
        </p:grpSpPr>
        <p:sp>
          <p:nvSpPr>
            <p:cNvPr id="24" name="椭圆 218">
              <a:extLst>
                <a:ext uri="{FF2B5EF4-FFF2-40B4-BE49-F238E27FC236}">
                  <a16:creationId xmlns:a16="http://schemas.microsoft.com/office/drawing/2014/main" id="{4A16DFEA-05C0-4325-8B6D-F12B18396F14}"/>
                </a:ext>
              </a:extLst>
            </p:cNvPr>
            <p:cNvSpPr/>
            <p:nvPr/>
          </p:nvSpPr>
          <p:spPr>
            <a:xfrm>
              <a:off x="2541553" y="4005858"/>
              <a:ext cx="948790" cy="948790"/>
            </a:xfrm>
            <a:prstGeom prst="ellipse">
              <a:avLst/>
            </a:prstGeom>
            <a:solidFill>
              <a:srgbClr val="FB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>
              <a:extLst>
                <a:ext uri="{FF2B5EF4-FFF2-40B4-BE49-F238E27FC236}">
                  <a16:creationId xmlns:a16="http://schemas.microsoft.com/office/drawing/2014/main" id="{6836F8B7-EBD9-46D5-97FD-9B2E69E862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95098" y="4261352"/>
              <a:ext cx="441700" cy="437802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6" name="组合 217">
            <a:extLst>
              <a:ext uri="{FF2B5EF4-FFF2-40B4-BE49-F238E27FC236}">
                <a16:creationId xmlns:a16="http://schemas.microsoft.com/office/drawing/2014/main" id="{19BFEA33-3637-42BB-92B0-FF6C03B4A499}"/>
              </a:ext>
            </a:extLst>
          </p:cNvPr>
          <p:cNvGrpSpPr/>
          <p:nvPr/>
        </p:nvGrpSpPr>
        <p:grpSpPr>
          <a:xfrm>
            <a:off x="4064547" y="4365527"/>
            <a:ext cx="948913" cy="948789"/>
            <a:chOff x="2541553" y="4005858"/>
            <a:chExt cx="948790" cy="948790"/>
          </a:xfrm>
        </p:grpSpPr>
        <p:sp>
          <p:nvSpPr>
            <p:cNvPr id="27" name="椭圆 218">
              <a:extLst>
                <a:ext uri="{FF2B5EF4-FFF2-40B4-BE49-F238E27FC236}">
                  <a16:creationId xmlns:a16="http://schemas.microsoft.com/office/drawing/2014/main" id="{4A16DFEA-05C0-4325-8B6D-F12B18396F14}"/>
                </a:ext>
              </a:extLst>
            </p:cNvPr>
            <p:cNvSpPr/>
            <p:nvPr/>
          </p:nvSpPr>
          <p:spPr>
            <a:xfrm>
              <a:off x="2541553" y="4005858"/>
              <a:ext cx="948790" cy="948790"/>
            </a:xfrm>
            <a:prstGeom prst="ellipse">
              <a:avLst/>
            </a:prstGeom>
            <a:solidFill>
              <a:srgbClr val="FB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28" name="KSO_Shape">
              <a:extLst>
                <a:ext uri="{FF2B5EF4-FFF2-40B4-BE49-F238E27FC236}">
                  <a16:creationId xmlns:a16="http://schemas.microsoft.com/office/drawing/2014/main" id="{6836F8B7-EBD9-46D5-97FD-9B2E69E862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95098" y="4261352"/>
              <a:ext cx="441700" cy="437802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258" y="1821426"/>
            <a:ext cx="673188" cy="77263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623" y="1152613"/>
            <a:ext cx="673188" cy="77263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39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636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7"/>
          <p:cNvSpPr/>
          <p:nvPr/>
        </p:nvSpPr>
        <p:spPr>
          <a:xfrm rot="2700000">
            <a:off x="5424322" y="1203007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任意多边形 40"/>
          <p:cNvSpPr/>
          <p:nvPr/>
        </p:nvSpPr>
        <p:spPr>
          <a:xfrm rot="18900000" flipH="1">
            <a:off x="6444840" y="2267725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任意多边形 45"/>
          <p:cNvSpPr/>
          <p:nvPr/>
        </p:nvSpPr>
        <p:spPr>
          <a:xfrm rot="2700000">
            <a:off x="5424322" y="3332443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任意多边形 48"/>
          <p:cNvSpPr/>
          <p:nvPr/>
        </p:nvSpPr>
        <p:spPr>
          <a:xfrm rot="18900000" flipH="1">
            <a:off x="6444840" y="4397159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 51"/>
          <p:cNvSpPr/>
          <p:nvPr/>
        </p:nvSpPr>
        <p:spPr>
          <a:xfrm rot="2700000">
            <a:off x="5424322" y="5461876"/>
            <a:ext cx="322226" cy="322226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6"/>
          <p:cNvGrpSpPr/>
          <p:nvPr/>
        </p:nvGrpSpPr>
        <p:grpSpPr>
          <a:xfrm>
            <a:off x="5609136" y="877560"/>
            <a:ext cx="973115" cy="973115"/>
            <a:chOff x="5613944" y="1340768"/>
            <a:chExt cx="920788" cy="920788"/>
          </a:xfrm>
        </p:grpSpPr>
        <p:sp>
          <p:nvSpPr>
            <p:cNvPr id="10" name="椭圆 23"/>
            <p:cNvSpPr/>
            <p:nvPr/>
          </p:nvSpPr>
          <p:spPr>
            <a:xfrm>
              <a:off x="5613944" y="1340768"/>
              <a:ext cx="920788" cy="9207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" name="组合 62"/>
            <p:cNvGrpSpPr/>
            <p:nvPr/>
          </p:nvGrpSpPr>
          <p:grpSpPr>
            <a:xfrm>
              <a:off x="5726991" y="1442091"/>
              <a:ext cx="694696" cy="630107"/>
              <a:chOff x="5726991" y="1432788"/>
              <a:chExt cx="694696" cy="630107"/>
            </a:xfrm>
          </p:grpSpPr>
          <p:sp>
            <p:nvSpPr>
              <p:cNvPr id="12" name="TextBox 20"/>
              <p:cNvSpPr txBox="1"/>
              <p:nvPr/>
            </p:nvSpPr>
            <p:spPr>
              <a:xfrm>
                <a:off x="5914315" y="1596932"/>
                <a:ext cx="320046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01</a:t>
                </a:r>
                <a:endParaRPr lang="zh-CN" altLang="en-US" sz="32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3" name="TextBox 20"/>
              <p:cNvSpPr txBox="1"/>
              <p:nvPr/>
            </p:nvSpPr>
            <p:spPr>
              <a:xfrm>
                <a:off x="5726991" y="143278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87"/>
          <p:cNvGrpSpPr/>
          <p:nvPr/>
        </p:nvGrpSpPr>
        <p:grpSpPr>
          <a:xfrm>
            <a:off x="5609136" y="1942278"/>
            <a:ext cx="973115" cy="973115"/>
            <a:chOff x="5613944" y="2348233"/>
            <a:chExt cx="920788" cy="920788"/>
          </a:xfrm>
        </p:grpSpPr>
        <p:sp>
          <p:nvSpPr>
            <p:cNvPr id="15" name="椭圆 41"/>
            <p:cNvSpPr/>
            <p:nvPr/>
          </p:nvSpPr>
          <p:spPr>
            <a:xfrm flipH="1">
              <a:off x="5613944" y="2348233"/>
              <a:ext cx="920788" cy="920788"/>
            </a:xfrm>
            <a:prstGeom prst="ellipse">
              <a:avLst/>
            </a:prstGeom>
            <a:solidFill>
              <a:srgbClr val="2BB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6" name="组合 58"/>
            <p:cNvGrpSpPr/>
            <p:nvPr/>
          </p:nvGrpSpPr>
          <p:grpSpPr>
            <a:xfrm>
              <a:off x="5726991" y="2449556"/>
              <a:ext cx="694696" cy="630107"/>
              <a:chOff x="5726990" y="2469108"/>
              <a:chExt cx="694696" cy="630107"/>
            </a:xfrm>
          </p:grpSpPr>
          <p:sp>
            <p:nvSpPr>
              <p:cNvPr id="17" name="TextBox 20"/>
              <p:cNvSpPr txBox="1"/>
              <p:nvPr/>
            </p:nvSpPr>
            <p:spPr>
              <a:xfrm>
                <a:off x="5914316" y="2633252"/>
                <a:ext cx="320046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02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8" name="TextBox 20"/>
              <p:cNvSpPr txBox="1"/>
              <p:nvPr/>
            </p:nvSpPr>
            <p:spPr>
              <a:xfrm>
                <a:off x="5726990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88"/>
          <p:cNvGrpSpPr/>
          <p:nvPr/>
        </p:nvGrpSpPr>
        <p:grpSpPr>
          <a:xfrm>
            <a:off x="5632838" y="3007736"/>
            <a:ext cx="973115" cy="973115"/>
            <a:chOff x="5613944" y="3355698"/>
            <a:chExt cx="920788" cy="920788"/>
          </a:xfrm>
        </p:grpSpPr>
        <p:sp>
          <p:nvSpPr>
            <p:cNvPr id="20" name="椭圆 46"/>
            <p:cNvSpPr/>
            <p:nvPr/>
          </p:nvSpPr>
          <p:spPr>
            <a:xfrm>
              <a:off x="5613944" y="3355698"/>
              <a:ext cx="920788" cy="9207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1" name="组合 59"/>
            <p:cNvGrpSpPr/>
            <p:nvPr/>
          </p:nvGrpSpPr>
          <p:grpSpPr>
            <a:xfrm>
              <a:off x="5726992" y="3457021"/>
              <a:ext cx="694696" cy="630107"/>
              <a:chOff x="5726991" y="2469108"/>
              <a:chExt cx="694696" cy="630107"/>
            </a:xfrm>
          </p:grpSpPr>
          <p:sp>
            <p:nvSpPr>
              <p:cNvPr id="22" name="TextBox 20"/>
              <p:cNvSpPr txBox="1"/>
              <p:nvPr/>
            </p:nvSpPr>
            <p:spPr>
              <a:xfrm>
                <a:off x="5908249" y="2633252"/>
                <a:ext cx="332180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03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3" name="TextBox 20"/>
              <p:cNvSpPr txBox="1"/>
              <p:nvPr/>
            </p:nvSpPr>
            <p:spPr>
              <a:xfrm>
                <a:off x="5726991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89"/>
          <p:cNvGrpSpPr/>
          <p:nvPr/>
        </p:nvGrpSpPr>
        <p:grpSpPr>
          <a:xfrm>
            <a:off x="5609136" y="4071711"/>
            <a:ext cx="973115" cy="973115"/>
            <a:chOff x="5613944" y="4363162"/>
            <a:chExt cx="920788" cy="920788"/>
          </a:xfrm>
        </p:grpSpPr>
        <p:sp>
          <p:nvSpPr>
            <p:cNvPr id="25" name="椭圆 49"/>
            <p:cNvSpPr/>
            <p:nvPr/>
          </p:nvSpPr>
          <p:spPr>
            <a:xfrm flipH="1">
              <a:off x="5613944" y="4363162"/>
              <a:ext cx="920788" cy="92078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6" name="组合 63"/>
            <p:cNvGrpSpPr/>
            <p:nvPr/>
          </p:nvGrpSpPr>
          <p:grpSpPr>
            <a:xfrm>
              <a:off x="5726991" y="4464485"/>
              <a:ext cx="694696" cy="630107"/>
              <a:chOff x="5726990" y="2469108"/>
              <a:chExt cx="694696" cy="630107"/>
            </a:xfrm>
          </p:grpSpPr>
          <p:sp>
            <p:nvSpPr>
              <p:cNvPr id="27" name="TextBox 20"/>
              <p:cNvSpPr txBox="1"/>
              <p:nvPr/>
            </p:nvSpPr>
            <p:spPr>
              <a:xfrm>
                <a:off x="5915832" y="2633252"/>
                <a:ext cx="317012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04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TextBox 20"/>
              <p:cNvSpPr txBox="1"/>
              <p:nvPr/>
            </p:nvSpPr>
            <p:spPr>
              <a:xfrm>
                <a:off x="5726990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90"/>
          <p:cNvGrpSpPr/>
          <p:nvPr/>
        </p:nvGrpSpPr>
        <p:grpSpPr>
          <a:xfrm>
            <a:off x="5609136" y="5136429"/>
            <a:ext cx="973115" cy="973115"/>
            <a:chOff x="5613944" y="5370626"/>
            <a:chExt cx="920788" cy="920788"/>
          </a:xfrm>
        </p:grpSpPr>
        <p:sp>
          <p:nvSpPr>
            <p:cNvPr id="30" name="椭圆 52"/>
            <p:cNvSpPr/>
            <p:nvPr/>
          </p:nvSpPr>
          <p:spPr>
            <a:xfrm>
              <a:off x="5613944" y="5370626"/>
              <a:ext cx="920788" cy="9207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1" name="组合 66"/>
            <p:cNvGrpSpPr/>
            <p:nvPr/>
          </p:nvGrpSpPr>
          <p:grpSpPr>
            <a:xfrm>
              <a:off x="5726990" y="5471949"/>
              <a:ext cx="694696" cy="630107"/>
              <a:chOff x="5726989" y="2469108"/>
              <a:chExt cx="694696" cy="630107"/>
            </a:xfrm>
          </p:grpSpPr>
          <p:sp>
            <p:nvSpPr>
              <p:cNvPr id="32" name="TextBox 20"/>
              <p:cNvSpPr txBox="1"/>
              <p:nvPr/>
            </p:nvSpPr>
            <p:spPr>
              <a:xfrm>
                <a:off x="5910522" y="2633252"/>
                <a:ext cx="327631" cy="4659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微软雅黑" pitchFamily="34" charset="-122"/>
                  </a:rPr>
                  <a:t>05</a:t>
                </a:r>
                <a:endPara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33" name="TextBox 20"/>
              <p:cNvSpPr txBox="1"/>
              <p:nvPr/>
            </p:nvSpPr>
            <p:spPr>
              <a:xfrm>
                <a:off x="5726989" y="2469108"/>
                <a:ext cx="694696" cy="2038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ru-RU" altLang="zh-CN" sz="1400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понятие</a:t>
                </a:r>
                <a:endPara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Box 106"/>
          <p:cNvSpPr txBox="1"/>
          <p:nvPr/>
        </p:nvSpPr>
        <p:spPr>
          <a:xfrm>
            <a:off x="987552" y="865060"/>
            <a:ext cx="4138335" cy="12618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dirty="0" smtClean="0">
                <a:solidFill>
                  <a:srgbClr val="5B9BD5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Бюджет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r>
              <a:rPr lang="ru-RU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ru-RU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06"/>
          <p:cNvSpPr txBox="1"/>
          <p:nvPr/>
        </p:nvSpPr>
        <p:spPr>
          <a:xfrm>
            <a:off x="6947093" y="1904161"/>
            <a:ext cx="41810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rgbClr val="2BBBC8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Доходы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источников финансирования дефицита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106"/>
          <p:cNvSpPr txBox="1"/>
          <p:nvPr/>
        </p:nvSpPr>
        <p:spPr>
          <a:xfrm>
            <a:off x="1153958" y="3115646"/>
            <a:ext cx="413833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rgbClr val="FF66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Расходы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средства, за исключением источников финансирования дефицита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06"/>
          <p:cNvSpPr txBox="1"/>
          <p:nvPr/>
        </p:nvSpPr>
        <p:spPr>
          <a:xfrm>
            <a:off x="7065499" y="4328333"/>
            <a:ext cx="4181075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Дефицит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бюджета над его доходами.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106"/>
          <p:cNvSpPr txBox="1"/>
          <p:nvPr/>
        </p:nvSpPr>
        <p:spPr>
          <a:xfrm>
            <a:off x="1314084" y="5405794"/>
            <a:ext cx="4138335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Профицит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1654976" y="6222200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97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3">
            <a:extLst>
              <a:ext uri="{FF2B5EF4-FFF2-40B4-BE49-F238E27FC236}">
                <a16:creationId xmlns:a16="http://schemas.microsoft.com/office/drawing/2014/main" id="{C79D854E-41C3-0E48-AAF4-FE1B3D2054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4"/>
          <p:cNvSpPr/>
          <p:nvPr/>
        </p:nvSpPr>
        <p:spPr>
          <a:xfrm>
            <a:off x="394607" y="4446387"/>
            <a:ext cx="60502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АДРЕС ЭЛЕКТРОННОЙ ПОЧТЫ: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fiupravlenie@yandex.ru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Прямоугольник 7"/>
          <p:cNvSpPr/>
          <p:nvPr/>
        </p:nvSpPr>
        <p:spPr>
          <a:xfrm>
            <a:off x="230946" y="1644382"/>
            <a:ext cx="44120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НАШИ </a:t>
            </a:r>
            <a:r>
              <a:rPr lang="ru-RU" b="1" dirty="0" smtClean="0"/>
              <a:t>СТРАНИЦА </a:t>
            </a:r>
            <a:r>
              <a:rPr lang="ru-RU" b="1" dirty="0"/>
              <a:t>В СОЦИАЛЬНЫХ СЕТЯХ: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5" y="2077683"/>
            <a:ext cx="325544" cy="32642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59396" y="2051908"/>
            <a:ext cx="3221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https://vk.com/finansupravlenie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6753341" y="1247608"/>
            <a:ext cx="0" cy="48490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147948" y="1679691"/>
            <a:ext cx="4817731" cy="3539430"/>
          </a:xfrm>
          <a:prstGeom prst="rect">
            <a:avLst/>
          </a:prstGeom>
          <a:noFill/>
          <a:ln>
            <a:noFill/>
          </a:ln>
          <a:effectLst>
            <a:softEdge rad="11430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n w="0"/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Бюджет для граждан подготовлен специалистами финансового управления Новоалександровского </a:t>
            </a:r>
            <a:r>
              <a:rPr lang="ru-RU" sz="2800" dirty="0" smtClean="0">
                <a:ln w="0"/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муниципального </a:t>
            </a:r>
            <a:r>
              <a:rPr lang="ru-RU" sz="2800" dirty="0" smtClean="0">
                <a:ln w="0"/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округа Ставропольского края для повышения финансовой грамотности населения</a:t>
            </a:r>
            <a:endParaRPr lang="ru-RU" sz="2800" dirty="0">
              <a:ln w="0"/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14"/>
          <p:cNvSpPr/>
          <p:nvPr/>
        </p:nvSpPr>
        <p:spPr>
          <a:xfrm>
            <a:off x="394607" y="2544224"/>
            <a:ext cx="6358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/>
              <a:t>АДРЕС</a:t>
            </a:r>
            <a:r>
              <a:rPr lang="en-US" b="1" dirty="0" smtClean="0"/>
              <a:t>: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356000, Ставропольский край,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г.Новоалександровск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, </a:t>
            </a: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ул. Гагарина, 325 (2 этаж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chemeClr val="bg2">
                  <a:lumMod val="50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14"/>
          <p:cNvSpPr/>
          <p:nvPr/>
        </p:nvSpPr>
        <p:spPr>
          <a:xfrm>
            <a:off x="394607" y="3302785"/>
            <a:ext cx="6132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ТЕЛЕФОН ДЛЯ ОБРАЩЕНИЯ ГРАЖДАН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(86544) 6-06-58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5" name="Прямоугольник 14"/>
          <p:cNvSpPr/>
          <p:nvPr/>
        </p:nvSpPr>
        <p:spPr>
          <a:xfrm>
            <a:off x="377468" y="3894978"/>
            <a:ext cx="4119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ТЕЛЕФОН – ФАКС</a:t>
            </a:r>
            <a:r>
              <a:rPr lang="en-US" b="1" dirty="0" smtClean="0"/>
              <a:t>:</a:t>
            </a:r>
            <a:r>
              <a:rPr lang="ru-RU" b="1" dirty="0" smtClean="0"/>
              <a:t> 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(86544)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6-66-83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70367" y="154221"/>
            <a:ext cx="6686446" cy="584775"/>
          </a:xfrm>
          <a:prstGeom prst="rect">
            <a:avLst/>
          </a:prstGeom>
          <a:solidFill>
            <a:schemeClr val="bg1"/>
          </a:solidFill>
          <a:effectLst>
            <a:softEdge rad="139700"/>
          </a:effectLst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Segoe Print" panose="02000600000000000000" pitchFamily="2" charset="0"/>
                <a:cs typeface="Times New Roman" panose="02020603050405020304" pitchFamily="18" charset="0"/>
              </a:rPr>
              <a:t>Дополнительная информация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433697" y="6164011"/>
            <a:ext cx="550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40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967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26897" y="237178"/>
            <a:ext cx="78668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Обеспечение основных параметров исполнения бюджета Новоалександровского городского округа в </a:t>
            </a:r>
            <a:r>
              <a:rPr lang="ru-RU" sz="20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2023 </a:t>
            </a:r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327" y="119790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осуществлялось с учетом ограничений, установленных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Соглашением от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№ </a:t>
            </a:r>
            <a:r>
              <a:rPr lang="ru-RU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29-10-23-С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мерах по социально-экономическому развитию и оздоровлению муниципальных финансов муниципального образования Ставропольского края, заключенному между министерством финансов Ставропольского края и администрацией Новоалександровского городского округа Ставропольского края и было направлено на обеспечение сбалансированности бюджета Новоалександровского городского округа</a:t>
            </a:r>
          </a:p>
        </p:txBody>
      </p:sp>
      <p:grpSp>
        <p:nvGrpSpPr>
          <p:cNvPr id="7" name="组合 53"/>
          <p:cNvGrpSpPr/>
          <p:nvPr/>
        </p:nvGrpSpPr>
        <p:grpSpPr>
          <a:xfrm>
            <a:off x="6747480" y="1861779"/>
            <a:ext cx="5080454" cy="954107"/>
            <a:chOff x="5337193" y="1666513"/>
            <a:chExt cx="5780739" cy="954107"/>
          </a:xfrm>
        </p:grpSpPr>
        <p:sp>
          <p:nvSpPr>
            <p:cNvPr id="8" name="椭圆 54"/>
            <p:cNvSpPr>
              <a:spLocks noChangeAspect="1"/>
            </p:cNvSpPr>
            <p:nvPr/>
          </p:nvSpPr>
          <p:spPr>
            <a:xfrm>
              <a:off x="5337193" y="1749717"/>
              <a:ext cx="501571" cy="501571"/>
            </a:xfrm>
            <a:prstGeom prst="ellipse">
              <a:avLst/>
            </a:prstGeom>
            <a:solidFill>
              <a:srgbClr val="00AF7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" name="矩形 56"/>
            <p:cNvSpPr/>
            <p:nvPr/>
          </p:nvSpPr>
          <p:spPr>
            <a:xfrm>
              <a:off x="5890565" y="1666513"/>
              <a:ext cx="522736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 мероприятий по реализации решения Совета депутатов Новоалександровского городского округа </a:t>
              </a:r>
              <a:r>
                <a:rPr lang="ru-RU" sz="1400" dirty="0" smtClean="0">
                  <a:solidFill>
                    <a:srgbClr val="46B4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«О бюджете Новоалександровского городского округа на 2023 год и  плановый период 2024 и 2025 годов»</a:t>
              </a:r>
              <a:endParaRPr lang="en-US" sz="1400" dirty="0">
                <a:solidFill>
                  <a:srgbClr val="46B45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57"/>
          <p:cNvGrpSpPr/>
          <p:nvPr/>
        </p:nvGrpSpPr>
        <p:grpSpPr>
          <a:xfrm>
            <a:off x="6747479" y="3290990"/>
            <a:ext cx="4953454" cy="984675"/>
            <a:chOff x="5337194" y="3103542"/>
            <a:chExt cx="4953454" cy="984675"/>
          </a:xfrm>
        </p:grpSpPr>
        <p:sp>
          <p:nvSpPr>
            <p:cNvPr id="11" name="椭圆 58"/>
            <p:cNvSpPr>
              <a:spLocks noChangeAspect="1"/>
            </p:cNvSpPr>
            <p:nvPr/>
          </p:nvSpPr>
          <p:spPr>
            <a:xfrm>
              <a:off x="5337194" y="3103542"/>
              <a:ext cx="501571" cy="501571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2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2" name="矩形 60"/>
            <p:cNvSpPr/>
            <p:nvPr/>
          </p:nvSpPr>
          <p:spPr>
            <a:xfrm>
              <a:off x="5890565" y="3134110"/>
              <a:ext cx="440008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Программа консолидации бюджетных средств в целях оздоровления муниципальных финансов </a:t>
              </a:r>
              <a:r>
                <a:rPr lang="ru-RU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Новоалександровского городского округа Ставропольского края на 2018-2024 годы</a:t>
              </a:r>
            </a:p>
          </p:txBody>
        </p:sp>
      </p:grpSp>
      <p:sp>
        <p:nvSpPr>
          <p:cNvPr id="13" name="文本框 10"/>
          <p:cNvSpPr txBox="1"/>
          <p:nvPr/>
        </p:nvSpPr>
        <p:spPr>
          <a:xfrm>
            <a:off x="6925377" y="1211733"/>
            <a:ext cx="728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6"/>
            <a:r>
              <a:rPr lang="ru-RU" altLang="zh-CN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 этой целью были приняты и реализованы</a:t>
            </a:r>
            <a:endParaRPr lang="zh-CN" altLang="en-US" sz="16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00933" y="6186178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325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4153" y="116317"/>
            <a:ext cx="96045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Деятельность органов местного самоуправления направленная на увеличение поступления налоговых и неналоговых доходов  в </a:t>
            </a:r>
            <a:r>
              <a:rPr lang="ru-RU" sz="2000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бюджет</a:t>
            </a:r>
          </a:p>
          <a:p>
            <a:pPr algn="ctr"/>
            <a:r>
              <a:rPr lang="ru-RU" sz="2000" b="1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Segoe Print" panose="02000600000000000000" pitchFamily="2" charset="0"/>
                <a:cs typeface="Times New Roman" panose="02020603050405020304" pitchFamily="18" charset="0"/>
              </a:rPr>
              <a:t>Новоалександровского городского округа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9797" y="1097624"/>
            <a:ext cx="102843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увеличения доходов местного бюджета, Постановлением администрации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Новоалександровского городского округа Ставропольского края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1644 от 31.10.2018 г.,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консолидации бюджетных средств в целях оздоровления муниципальных финансов Новоалександровского городского округа Ставропольского края 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2018-2024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соответствии с которой определены основные  мероприятия направленные на мобилизацию доходов: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4253427-EFD1-6E43-AFAF-052371FB986E}"/>
              </a:ext>
            </a:extLst>
          </p:cNvPr>
          <p:cNvSpPr>
            <a:spLocks/>
          </p:cNvSpPr>
          <p:nvPr/>
        </p:nvSpPr>
        <p:spPr bwMode="auto">
          <a:xfrm>
            <a:off x="2011027" y="2585322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8B45CE9-9445-1140-997E-16D8262D8437}"/>
              </a:ext>
            </a:extLst>
          </p:cNvPr>
          <p:cNvSpPr>
            <a:spLocks/>
          </p:cNvSpPr>
          <p:nvPr/>
        </p:nvSpPr>
        <p:spPr bwMode="auto">
          <a:xfrm>
            <a:off x="1597726" y="3847684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F9AA6C4-8DF3-3A40-AF39-6C9D57957940}"/>
              </a:ext>
            </a:extLst>
          </p:cNvPr>
          <p:cNvSpPr>
            <a:spLocks/>
          </p:cNvSpPr>
          <p:nvPr/>
        </p:nvSpPr>
        <p:spPr bwMode="auto">
          <a:xfrm>
            <a:off x="1193413" y="4561970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79E0FA4-476E-4748-828E-888EEF69081C}"/>
              </a:ext>
            </a:extLst>
          </p:cNvPr>
          <p:cNvSpPr>
            <a:spLocks/>
          </p:cNvSpPr>
          <p:nvPr/>
        </p:nvSpPr>
        <p:spPr bwMode="auto">
          <a:xfrm>
            <a:off x="568970" y="5271767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Rectangle 30"/>
          <p:cNvSpPr/>
          <p:nvPr/>
        </p:nvSpPr>
        <p:spPr>
          <a:xfrm>
            <a:off x="4703035" y="5257108"/>
            <a:ext cx="74122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Сокращению задолженности по налоговым и неналоговым платежам бюджета Новоалександровского городского округа.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34"/>
          <p:cNvSpPr/>
          <p:nvPr/>
        </p:nvSpPr>
        <p:spPr>
          <a:xfrm>
            <a:off x="4129708" y="4389755"/>
            <a:ext cx="4279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вовлечение в хозяйственный оборот, объектов недвижимого имущества.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8"/>
          <p:cNvSpPr/>
          <p:nvPr/>
        </p:nvSpPr>
        <p:spPr>
          <a:xfrm>
            <a:off x="3623792" y="3753965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Легализация «теневой» заработной платы.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42"/>
          <p:cNvSpPr/>
          <p:nvPr/>
        </p:nvSpPr>
        <p:spPr>
          <a:xfrm>
            <a:off x="3005441" y="2956269"/>
            <a:ext cx="42794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налоговых расходов.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630038" y="6263763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277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6465" y="237050"/>
            <a:ext cx="8424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Segoe Print" panose="02000600000000000000" pitchFamily="2" charset="0"/>
              </a:rPr>
              <a:t>Показатели  </a:t>
            </a:r>
            <a:r>
              <a:rPr lang="ru-RU" sz="2400" dirty="0">
                <a:latin typeface="Segoe Print" panose="02000600000000000000" pitchFamily="2" charset="0"/>
              </a:rPr>
              <a:t>социально- экономического развития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286251"/>
              </p:ext>
            </p:extLst>
          </p:nvPr>
        </p:nvGraphicFramePr>
        <p:xfrm>
          <a:off x="1136650" y="1109663"/>
          <a:ext cx="9918701" cy="46386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2374">
                  <a:extLst>
                    <a:ext uri="{9D8B030D-6E8A-4147-A177-3AD203B41FA5}">
                      <a16:colId xmlns:a16="http://schemas.microsoft.com/office/drawing/2014/main" val="1826325231"/>
                    </a:ext>
                  </a:extLst>
                </a:gridCol>
                <a:gridCol w="1121627">
                  <a:extLst>
                    <a:ext uri="{9D8B030D-6E8A-4147-A177-3AD203B41FA5}">
                      <a16:colId xmlns:a16="http://schemas.microsoft.com/office/drawing/2014/main" val="1694465417"/>
                    </a:ext>
                  </a:extLst>
                </a:gridCol>
                <a:gridCol w="1118485">
                  <a:extLst>
                    <a:ext uri="{9D8B030D-6E8A-4147-A177-3AD203B41FA5}">
                      <a16:colId xmlns:a16="http://schemas.microsoft.com/office/drawing/2014/main" val="2662791640"/>
                    </a:ext>
                  </a:extLst>
                </a:gridCol>
                <a:gridCol w="1105918">
                  <a:extLst>
                    <a:ext uri="{9D8B030D-6E8A-4147-A177-3AD203B41FA5}">
                      <a16:colId xmlns:a16="http://schemas.microsoft.com/office/drawing/2014/main" val="1600302957"/>
                    </a:ext>
                  </a:extLst>
                </a:gridCol>
                <a:gridCol w="1131052">
                  <a:extLst>
                    <a:ext uri="{9D8B030D-6E8A-4147-A177-3AD203B41FA5}">
                      <a16:colId xmlns:a16="http://schemas.microsoft.com/office/drawing/2014/main" val="2959829277"/>
                    </a:ext>
                  </a:extLst>
                </a:gridCol>
                <a:gridCol w="1068216">
                  <a:extLst>
                    <a:ext uri="{9D8B030D-6E8A-4147-A177-3AD203B41FA5}">
                      <a16:colId xmlns:a16="http://schemas.microsoft.com/office/drawing/2014/main" val="1657247940"/>
                    </a:ext>
                  </a:extLst>
                </a:gridCol>
                <a:gridCol w="1068216">
                  <a:extLst>
                    <a:ext uri="{9D8B030D-6E8A-4147-A177-3AD203B41FA5}">
                      <a16:colId xmlns:a16="http://schemas.microsoft.com/office/drawing/2014/main" val="1830212201"/>
                    </a:ext>
                  </a:extLst>
                </a:gridCol>
                <a:gridCol w="992813">
                  <a:extLst>
                    <a:ext uri="{9D8B030D-6E8A-4147-A177-3AD203B41FA5}">
                      <a16:colId xmlns:a16="http://schemas.microsoft.com/office/drawing/2014/main" val="4123057676"/>
                    </a:ext>
                  </a:extLst>
                </a:gridCol>
              </a:tblGrid>
              <a:tr h="23812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Показатель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2020</a:t>
                      </a:r>
                    </a:p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2021</a:t>
                      </a:r>
                    </a:p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2022</a:t>
                      </a:r>
                    </a:p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2023</a:t>
                      </a:r>
                    </a:p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</a:rPr>
                        <a:t>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</a:rPr>
                        <a:t>Отклонение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275653"/>
                  </a:ext>
                </a:extLst>
              </a:tr>
              <a:tr h="733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2021 г. к 2020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2022 г. к 2021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2023 г. к 2022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68819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4196313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</a:rPr>
                        <a:t>Население, тыс. чел.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63,8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63,4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63,18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62,71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-0,22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-0,47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815314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>
                          <a:effectLst/>
                        </a:rPr>
                        <a:t>Индекс потребительских цен, %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103,2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107,2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113,06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106,5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5,86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-6,56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5153584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 dirty="0">
                          <a:effectLst/>
                        </a:rPr>
                        <a:t>Фонд заработной платы, тыс.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3 389 843,80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3 729 174,90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4 308 975,10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4 634 454,40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339331,1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579800,2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325479,3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3955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400" u="none" strike="noStrike">
                          <a:effectLst/>
                        </a:rPr>
                        <a:t>Среднемесячная заработная плата, руб.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32 220,60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35 713,90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41 782,30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46 012,60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3493,3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>
                          <a:effectLst/>
                        </a:rPr>
                        <a:t>6068,4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4230,3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73714445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 dirty="0">
                          <a:effectLst/>
                        </a:rPr>
                        <a:t>Уровень зарегистрированной безработицы (на конец года),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-0,3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20568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646663" y="6172324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934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9385" y="141324"/>
            <a:ext cx="7754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  <a:cs typeface="Times New Roman" panose="02020603050405020304" pitchFamily="18" charset="0"/>
              </a:rPr>
              <a:t>ОСНОВНЫЕ ПОКАЗАТЕЛИ СОЦИАЛЬНО-ЭКОНОМИЧЕСКОГО РАЗВИТИЯ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7106" y="1053700"/>
            <a:ext cx="5715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Новоалександровского городского округа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2020-2023 гг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(чел.)</a:t>
            </a:r>
          </a:p>
        </p:txBody>
      </p:sp>
      <p:grpSp>
        <p:nvGrpSpPr>
          <p:cNvPr id="6" name="그룹 101">
            <a:extLst>
              <a:ext uri="{FF2B5EF4-FFF2-40B4-BE49-F238E27FC236}">
                <a16:creationId xmlns:a16="http://schemas.microsoft.com/office/drawing/2014/main" id="{A908DC2D-A36A-4A7F-A4D6-A3BBABD8D13C}"/>
              </a:ext>
            </a:extLst>
          </p:cNvPr>
          <p:cNvGrpSpPr/>
          <p:nvPr/>
        </p:nvGrpSpPr>
        <p:grpSpPr>
          <a:xfrm>
            <a:off x="3538206" y="2213649"/>
            <a:ext cx="3892427" cy="665942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1A01B555-A9E6-4A53-9E54-FE4187B5656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8" name="Round Same Side Corner Rectangle 8">
              <a:extLst>
                <a:ext uri="{FF2B5EF4-FFF2-40B4-BE49-F238E27FC236}">
                  <a16:creationId xmlns:a16="http://schemas.microsoft.com/office/drawing/2014/main" id="{D41C463A-0F05-438B-A15F-9405C8392319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A39CE52F-718D-43E3-95CE-C2AAFF192AE2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0" name="Round Same Side Corner Rectangle 8">
              <a:extLst>
                <a:ext uri="{FF2B5EF4-FFF2-40B4-BE49-F238E27FC236}">
                  <a16:creationId xmlns:a16="http://schemas.microsoft.com/office/drawing/2014/main" id="{93905BE8-13C4-4420-B234-2E9BAC125A19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1" name="Round Same Side Corner Rectangle 8">
              <a:extLst>
                <a:ext uri="{FF2B5EF4-FFF2-40B4-BE49-F238E27FC236}">
                  <a16:creationId xmlns:a16="http://schemas.microsoft.com/office/drawing/2014/main" id="{5C52C68F-FA86-47CA-A3EB-8499DBD72E3D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id="{01892CCF-A61F-424C-A633-B494C80CB7A9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id="{BA3B04BE-E7E0-4DB8-A444-FA27FFA8862B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4" name="Round Same Side Corner Rectangle 8">
              <a:extLst>
                <a:ext uri="{FF2B5EF4-FFF2-40B4-BE49-F238E27FC236}">
                  <a16:creationId xmlns:a16="http://schemas.microsoft.com/office/drawing/2014/main" id="{38B11529-6501-4521-8D14-50AE31BF1DDD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8C5DC27E-66D9-4B9E-8934-66BF0A19567F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6" name="Round Same Side Corner Rectangle 8">
              <a:extLst>
                <a:ext uri="{FF2B5EF4-FFF2-40B4-BE49-F238E27FC236}">
                  <a16:creationId xmlns:a16="http://schemas.microsoft.com/office/drawing/2014/main" id="{E397030C-D8C4-4797-9603-D3EEB472BC96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28" name="그룹 112">
            <a:extLst>
              <a:ext uri="{FF2B5EF4-FFF2-40B4-BE49-F238E27FC236}">
                <a16:creationId xmlns:a16="http://schemas.microsoft.com/office/drawing/2014/main" id="{16FB677E-5FDB-4CE9-A557-09CACED88328}"/>
              </a:ext>
            </a:extLst>
          </p:cNvPr>
          <p:cNvGrpSpPr/>
          <p:nvPr/>
        </p:nvGrpSpPr>
        <p:grpSpPr>
          <a:xfrm>
            <a:off x="3556337" y="3136477"/>
            <a:ext cx="3892427" cy="644369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29" name="Round Same Side Corner Rectangle 8">
              <a:extLst>
                <a:ext uri="{FF2B5EF4-FFF2-40B4-BE49-F238E27FC236}">
                  <a16:creationId xmlns:a16="http://schemas.microsoft.com/office/drawing/2014/main" id="{84CC9696-CB70-4B4F-A7AE-5738FD4E408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0" name="Round Same Side Corner Rectangle 8">
              <a:extLst>
                <a:ext uri="{FF2B5EF4-FFF2-40B4-BE49-F238E27FC236}">
                  <a16:creationId xmlns:a16="http://schemas.microsoft.com/office/drawing/2014/main" id="{9B8AAC0A-24F5-47CA-A4F6-970E46AF8A6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1" name="Round Same Side Corner Rectangle 8">
              <a:extLst>
                <a:ext uri="{FF2B5EF4-FFF2-40B4-BE49-F238E27FC236}">
                  <a16:creationId xmlns:a16="http://schemas.microsoft.com/office/drawing/2014/main" id="{B448A570-30F6-416C-9755-1FF94EDA0959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2" name="Round Same Side Corner Rectangle 8">
              <a:extLst>
                <a:ext uri="{FF2B5EF4-FFF2-40B4-BE49-F238E27FC236}">
                  <a16:creationId xmlns:a16="http://schemas.microsoft.com/office/drawing/2014/main" id="{E61AE0D4-A3E6-4370-8204-C23FC2F57903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3" name="Round Same Side Corner Rectangle 8">
              <a:extLst>
                <a:ext uri="{FF2B5EF4-FFF2-40B4-BE49-F238E27FC236}">
                  <a16:creationId xmlns:a16="http://schemas.microsoft.com/office/drawing/2014/main" id="{8E3F2508-9298-49D0-AC83-7AB95AF5F8FE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4" name="Round Same Side Corner Rectangle 8">
              <a:extLst>
                <a:ext uri="{FF2B5EF4-FFF2-40B4-BE49-F238E27FC236}">
                  <a16:creationId xmlns:a16="http://schemas.microsoft.com/office/drawing/2014/main" id="{1C5E551F-D3FF-4D43-BFC8-128DB4437630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5" name="Round Same Side Corner Rectangle 8">
              <a:extLst>
                <a:ext uri="{FF2B5EF4-FFF2-40B4-BE49-F238E27FC236}">
                  <a16:creationId xmlns:a16="http://schemas.microsoft.com/office/drawing/2014/main" id="{A2625222-7587-44FE-A6CC-A8052688F60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6" name="Round Same Side Corner Rectangle 8">
              <a:extLst>
                <a:ext uri="{FF2B5EF4-FFF2-40B4-BE49-F238E27FC236}">
                  <a16:creationId xmlns:a16="http://schemas.microsoft.com/office/drawing/2014/main" id="{E5ACA2B1-D3D5-4D51-A089-8CD8BB9EF604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7" name="Round Same Side Corner Rectangle 8">
              <a:extLst>
                <a:ext uri="{FF2B5EF4-FFF2-40B4-BE49-F238E27FC236}">
                  <a16:creationId xmlns:a16="http://schemas.microsoft.com/office/drawing/2014/main" id="{49BDF1A4-3D03-445B-9646-2E91FC4B2E0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8" name="Round Same Side Corner Rectangle 8">
              <a:extLst>
                <a:ext uri="{FF2B5EF4-FFF2-40B4-BE49-F238E27FC236}">
                  <a16:creationId xmlns:a16="http://schemas.microsoft.com/office/drawing/2014/main" id="{47D0483C-9E65-4D70-8CA9-5848DE0A2A3F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3A51D99-7A19-49B0-9BC4-8AC0F5FC6E03}"/>
              </a:ext>
            </a:extLst>
          </p:cNvPr>
          <p:cNvSpPr txBox="1"/>
          <p:nvPr/>
        </p:nvSpPr>
        <p:spPr>
          <a:xfrm>
            <a:off x="2334370" y="3256496"/>
            <a:ext cx="120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2021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C60AB9-7BFA-4AB1-9F91-582CC8CAD507}"/>
              </a:ext>
            </a:extLst>
          </p:cNvPr>
          <p:cNvSpPr txBox="1"/>
          <p:nvPr/>
        </p:nvSpPr>
        <p:spPr>
          <a:xfrm>
            <a:off x="2206027" y="2280849"/>
            <a:ext cx="142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2020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80454" y="2379536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63 778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680454" y="3253085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63 445</a:t>
            </a:r>
            <a:endParaRPr lang="ru-RU" dirty="0"/>
          </a:p>
        </p:txBody>
      </p:sp>
      <p:grpSp>
        <p:nvGrpSpPr>
          <p:cNvPr id="45" name="그룹 112">
            <a:extLst>
              <a:ext uri="{FF2B5EF4-FFF2-40B4-BE49-F238E27FC236}">
                <a16:creationId xmlns:a16="http://schemas.microsoft.com/office/drawing/2014/main" id="{16FB677E-5FDB-4CE9-A557-09CACED88328}"/>
              </a:ext>
            </a:extLst>
          </p:cNvPr>
          <p:cNvGrpSpPr/>
          <p:nvPr/>
        </p:nvGrpSpPr>
        <p:grpSpPr>
          <a:xfrm>
            <a:off x="3496422" y="3930396"/>
            <a:ext cx="3892427" cy="644369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46" name="Round Same Side Corner Rectangle 8">
              <a:extLst>
                <a:ext uri="{FF2B5EF4-FFF2-40B4-BE49-F238E27FC236}">
                  <a16:creationId xmlns:a16="http://schemas.microsoft.com/office/drawing/2014/main" id="{84CC9696-CB70-4B4F-A7AE-5738FD4E408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47" name="Round Same Side Corner Rectangle 8">
              <a:extLst>
                <a:ext uri="{FF2B5EF4-FFF2-40B4-BE49-F238E27FC236}">
                  <a16:creationId xmlns:a16="http://schemas.microsoft.com/office/drawing/2014/main" id="{9B8AAC0A-24F5-47CA-A4F6-970E46AF8A6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48" name="Round Same Side Corner Rectangle 8">
              <a:extLst>
                <a:ext uri="{FF2B5EF4-FFF2-40B4-BE49-F238E27FC236}">
                  <a16:creationId xmlns:a16="http://schemas.microsoft.com/office/drawing/2014/main" id="{B448A570-30F6-416C-9755-1FF94EDA0959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49" name="Round Same Side Corner Rectangle 8">
              <a:extLst>
                <a:ext uri="{FF2B5EF4-FFF2-40B4-BE49-F238E27FC236}">
                  <a16:creationId xmlns:a16="http://schemas.microsoft.com/office/drawing/2014/main" id="{E61AE0D4-A3E6-4370-8204-C23FC2F57903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0" name="Round Same Side Corner Rectangle 8">
              <a:extLst>
                <a:ext uri="{FF2B5EF4-FFF2-40B4-BE49-F238E27FC236}">
                  <a16:creationId xmlns:a16="http://schemas.microsoft.com/office/drawing/2014/main" id="{8E3F2508-9298-49D0-AC83-7AB95AF5F8FE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1" name="Round Same Side Corner Rectangle 8">
              <a:extLst>
                <a:ext uri="{FF2B5EF4-FFF2-40B4-BE49-F238E27FC236}">
                  <a16:creationId xmlns:a16="http://schemas.microsoft.com/office/drawing/2014/main" id="{1C5E551F-D3FF-4D43-BFC8-128DB4437630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2" name="Round Same Side Corner Rectangle 8">
              <a:extLst>
                <a:ext uri="{FF2B5EF4-FFF2-40B4-BE49-F238E27FC236}">
                  <a16:creationId xmlns:a16="http://schemas.microsoft.com/office/drawing/2014/main" id="{A2625222-7587-44FE-A6CC-A8052688F60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3" name="Round Same Side Corner Rectangle 8">
              <a:extLst>
                <a:ext uri="{FF2B5EF4-FFF2-40B4-BE49-F238E27FC236}">
                  <a16:creationId xmlns:a16="http://schemas.microsoft.com/office/drawing/2014/main" id="{E5ACA2B1-D3D5-4D51-A089-8CD8BB9EF604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4" name="Round Same Side Corner Rectangle 8">
              <a:extLst>
                <a:ext uri="{FF2B5EF4-FFF2-40B4-BE49-F238E27FC236}">
                  <a16:creationId xmlns:a16="http://schemas.microsoft.com/office/drawing/2014/main" id="{49BDF1A4-3D03-445B-9646-2E91FC4B2E0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5" name="Round Same Side Corner Rectangle 8">
              <a:extLst>
                <a:ext uri="{FF2B5EF4-FFF2-40B4-BE49-F238E27FC236}">
                  <a16:creationId xmlns:a16="http://schemas.microsoft.com/office/drawing/2014/main" id="{47D0483C-9E65-4D70-8CA9-5848DE0A2A3F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83A51D99-7A19-49B0-9BC4-8AC0F5FC6E03}"/>
              </a:ext>
            </a:extLst>
          </p:cNvPr>
          <p:cNvSpPr txBox="1"/>
          <p:nvPr/>
        </p:nvSpPr>
        <p:spPr>
          <a:xfrm>
            <a:off x="2310716" y="4129083"/>
            <a:ext cx="120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2022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80454" y="4175249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63 510</a:t>
            </a:r>
            <a:endParaRPr lang="ru-RU" dirty="0"/>
          </a:p>
        </p:txBody>
      </p:sp>
      <p:grpSp>
        <p:nvGrpSpPr>
          <p:cNvPr id="58" name="그룹 112">
            <a:extLst>
              <a:ext uri="{FF2B5EF4-FFF2-40B4-BE49-F238E27FC236}">
                <a16:creationId xmlns:a16="http://schemas.microsoft.com/office/drawing/2014/main" id="{16FB677E-5FDB-4CE9-A557-09CACED88328}"/>
              </a:ext>
            </a:extLst>
          </p:cNvPr>
          <p:cNvGrpSpPr/>
          <p:nvPr/>
        </p:nvGrpSpPr>
        <p:grpSpPr>
          <a:xfrm>
            <a:off x="3567940" y="4768556"/>
            <a:ext cx="3892427" cy="644369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59" name="Round Same Side Corner Rectangle 8">
              <a:extLst>
                <a:ext uri="{FF2B5EF4-FFF2-40B4-BE49-F238E27FC236}">
                  <a16:creationId xmlns:a16="http://schemas.microsoft.com/office/drawing/2014/main" id="{84CC9696-CB70-4B4F-A7AE-5738FD4E408D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0" name="Round Same Side Corner Rectangle 8">
              <a:extLst>
                <a:ext uri="{FF2B5EF4-FFF2-40B4-BE49-F238E27FC236}">
                  <a16:creationId xmlns:a16="http://schemas.microsoft.com/office/drawing/2014/main" id="{9B8AAC0A-24F5-47CA-A4F6-970E46AF8A6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1" name="Round Same Side Corner Rectangle 8">
              <a:extLst>
                <a:ext uri="{FF2B5EF4-FFF2-40B4-BE49-F238E27FC236}">
                  <a16:creationId xmlns:a16="http://schemas.microsoft.com/office/drawing/2014/main" id="{B448A570-30F6-416C-9755-1FF94EDA0959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2" name="Round Same Side Corner Rectangle 8">
              <a:extLst>
                <a:ext uri="{FF2B5EF4-FFF2-40B4-BE49-F238E27FC236}">
                  <a16:creationId xmlns:a16="http://schemas.microsoft.com/office/drawing/2014/main" id="{E61AE0D4-A3E6-4370-8204-C23FC2F57903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3" name="Round Same Side Corner Rectangle 8">
              <a:extLst>
                <a:ext uri="{FF2B5EF4-FFF2-40B4-BE49-F238E27FC236}">
                  <a16:creationId xmlns:a16="http://schemas.microsoft.com/office/drawing/2014/main" id="{8E3F2508-9298-49D0-AC83-7AB95AF5F8FE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4" name="Round Same Side Corner Rectangle 8">
              <a:extLst>
                <a:ext uri="{FF2B5EF4-FFF2-40B4-BE49-F238E27FC236}">
                  <a16:creationId xmlns:a16="http://schemas.microsoft.com/office/drawing/2014/main" id="{1C5E551F-D3FF-4D43-BFC8-128DB4437630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5" name="Round Same Side Corner Rectangle 8">
              <a:extLst>
                <a:ext uri="{FF2B5EF4-FFF2-40B4-BE49-F238E27FC236}">
                  <a16:creationId xmlns:a16="http://schemas.microsoft.com/office/drawing/2014/main" id="{A2625222-7587-44FE-A6CC-A8052688F605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6" name="Round Same Side Corner Rectangle 8">
              <a:extLst>
                <a:ext uri="{FF2B5EF4-FFF2-40B4-BE49-F238E27FC236}">
                  <a16:creationId xmlns:a16="http://schemas.microsoft.com/office/drawing/2014/main" id="{E5ACA2B1-D3D5-4D51-A089-8CD8BB9EF604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7" name="Round Same Side Corner Rectangle 8">
              <a:extLst>
                <a:ext uri="{FF2B5EF4-FFF2-40B4-BE49-F238E27FC236}">
                  <a16:creationId xmlns:a16="http://schemas.microsoft.com/office/drawing/2014/main" id="{49BDF1A4-3D03-445B-9646-2E91FC4B2E0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8" name="Round Same Side Corner Rectangle 8">
              <a:extLst>
                <a:ext uri="{FF2B5EF4-FFF2-40B4-BE49-F238E27FC236}">
                  <a16:creationId xmlns:a16="http://schemas.microsoft.com/office/drawing/2014/main" id="{47D0483C-9E65-4D70-8CA9-5848DE0A2A3F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83A51D99-7A19-49B0-9BC4-8AC0F5FC6E03}"/>
              </a:ext>
            </a:extLst>
          </p:cNvPr>
          <p:cNvSpPr txBox="1"/>
          <p:nvPr/>
        </p:nvSpPr>
        <p:spPr>
          <a:xfrm>
            <a:off x="2328679" y="4957048"/>
            <a:ext cx="120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2023 г.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739981" y="4984511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62 712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11630038" y="6197262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928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/>
      <p:bldP spid="44" grpId="0"/>
      <p:bldP spid="56" grpId="0"/>
      <p:bldP spid="57" grpId="0"/>
      <p:bldP spid="69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6567" y="218779"/>
            <a:ext cx="10011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Print" panose="02000600000000000000" pitchFamily="2" charset="0"/>
              </a:rPr>
              <a:t>Сведения о налоговых расходах по налогу на имущество физических лиц, предоставленных в соответствии с </a:t>
            </a:r>
            <a:r>
              <a:rPr lang="ru-RU" dirty="0" smtClean="0">
                <a:latin typeface="Segoe Print" panose="02000600000000000000" pitchFamily="2" charset="0"/>
              </a:rPr>
              <a:t>решением </a:t>
            </a:r>
            <a:r>
              <a:rPr lang="ru-RU" dirty="0">
                <a:latin typeface="Segoe Print" panose="02000600000000000000" pitchFamily="2" charset="0"/>
              </a:rPr>
              <a:t>Совета депутатов Новоалександровского городского округа Ставропольского края от 24 октября 2017 года 4/25 "Об установлении налога на имущество физических лиц на территории Новоалександровского городского округа Ставропольского края" в 2021-2023 годах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884592"/>
              </p:ext>
            </p:extLst>
          </p:nvPr>
        </p:nvGraphicFramePr>
        <p:xfrm>
          <a:off x="756689" y="2280457"/>
          <a:ext cx="10191174" cy="38100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16043">
                  <a:extLst>
                    <a:ext uri="{9D8B030D-6E8A-4147-A177-3AD203B41FA5}">
                      <a16:colId xmlns:a16="http://schemas.microsoft.com/office/drawing/2014/main" val="2067462532"/>
                    </a:ext>
                  </a:extLst>
                </a:gridCol>
                <a:gridCol w="1027773">
                  <a:extLst>
                    <a:ext uri="{9D8B030D-6E8A-4147-A177-3AD203B41FA5}">
                      <a16:colId xmlns:a16="http://schemas.microsoft.com/office/drawing/2014/main" val="2070216254"/>
                    </a:ext>
                  </a:extLst>
                </a:gridCol>
                <a:gridCol w="952042">
                  <a:extLst>
                    <a:ext uri="{9D8B030D-6E8A-4147-A177-3AD203B41FA5}">
                      <a16:colId xmlns:a16="http://schemas.microsoft.com/office/drawing/2014/main" val="2037909166"/>
                    </a:ext>
                  </a:extLst>
                </a:gridCol>
                <a:gridCol w="995316">
                  <a:extLst>
                    <a:ext uri="{9D8B030D-6E8A-4147-A177-3AD203B41FA5}">
                      <a16:colId xmlns:a16="http://schemas.microsoft.com/office/drawing/2014/main" val="120372511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Кому предоставляются налоговые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Факт 2021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Факт 2022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Факт 2023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906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887515"/>
                  </a:ext>
                </a:extLst>
              </a:tr>
              <a:tr h="1685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        Физические лица, осуществляющего предпринимательскую деятельность в качестве индивидуального предпринимателя в отраслях российской экономики, в наибольшей степени пострадавших в условиях ухудшения ситуации в результате распространения новой коронавирусной инфекции, перечень которых утвержден постановлением Правительства Российской Федерации от 3 апреля 2020 г. № 434 «Об утверждении перечня отраслей российской экономики, в наибольшей степени пострадавших в условиях ухудшения ситуации в результате распространения новой коронавирусной инфекции» и  не передан в аренду), (снижение на 50% суммы налога за период с 01.01.2020 года по 31.12.2020 года )</a:t>
                      </a:r>
                      <a:br>
                        <a:rPr lang="ru-RU" sz="1200" u="none" strike="noStrike" dirty="0">
                          <a:effectLst/>
                          <a:latin typeface="+mn-lt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301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96180420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         Снижение (на 50%) суммы налога,  исчисляемой  в  отношении  объекта  налогообложения  находящегося в собственности налогоплательщика, переданного в аренду и  по договору аренды, заключенному до принятия постановления Губернатора Ставропольского края от 16 марта 2020 г. № 101 «О введении на территории Ставропольского края режима повышенной готовности», размер арендной платы за объект недвижимого имущества, в отношении которого предоставляется данная налоговая льгота, снижен не менее чем на 50 процентов от первоначально установленной договором арендной платы  (за период с 01.01.2020 года по 31.12.2020 года)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77865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663289" y="6255451"/>
            <a:ext cx="3674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576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Custom 7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6C42"/>
      </a:accent1>
      <a:accent2>
        <a:srgbClr val="ED7D31"/>
      </a:accent2>
      <a:accent3>
        <a:srgbClr val="A5A5A5"/>
      </a:accent3>
      <a:accent4>
        <a:srgbClr val="FEA039"/>
      </a:accent4>
      <a:accent5>
        <a:srgbClr val="764A40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4002</Words>
  <Application>Microsoft Office PowerPoint</Application>
  <PresentationFormat>Широкоэкранный</PresentationFormat>
  <Paragraphs>725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61" baseType="lpstr">
      <vt:lpstr>맑은 고딕</vt:lpstr>
      <vt:lpstr>微软雅黑</vt:lpstr>
      <vt:lpstr>Agency FB</vt:lpstr>
      <vt:lpstr>Arial</vt:lpstr>
      <vt:lpstr>Arial Unicode MS</vt:lpstr>
      <vt:lpstr>Calibri</vt:lpstr>
      <vt:lpstr>Calibri Light</vt:lpstr>
      <vt:lpstr>Century Gothic</vt:lpstr>
      <vt:lpstr>等线</vt:lpstr>
      <vt:lpstr>inpin heiti</vt:lpstr>
      <vt:lpstr>Meiryo UI</vt:lpstr>
      <vt:lpstr>Open Sans</vt:lpstr>
      <vt:lpstr>Segoe Print</vt:lpstr>
      <vt:lpstr>Segoe UI Light</vt:lpstr>
      <vt:lpstr>Segoe UI Symbol</vt:lpstr>
      <vt:lpstr>华文新魏</vt:lpstr>
      <vt:lpstr>Tahoma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Долговая политика и муниципальный долг  Новоалександровского  городского округа</vt:lpstr>
      <vt:lpstr>Презентация PowerPoint</vt:lpstr>
      <vt:lpstr>Доходы бюджета Новоалександровского городского округа на 1 жителя в сравнении с аналогичными показателями других муниципальных образований Ставропольского края за 2023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Сосова Л.А</cp:lastModifiedBy>
  <cp:revision>179</cp:revision>
  <cp:lastPrinted>2024-04-02T12:23:17Z</cp:lastPrinted>
  <dcterms:created xsi:type="dcterms:W3CDTF">2024-02-13T07:56:08Z</dcterms:created>
  <dcterms:modified xsi:type="dcterms:W3CDTF">2024-04-08T05:48:24Z</dcterms:modified>
</cp:coreProperties>
</file>